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commentAuthors.xml" ContentType="application/vnd.openxmlformats-officedocument.presentationml.commentAuthors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Носкович Сергей Анатольевич" initials="НСА" lastIdx="3" clrIdx="6"/>
  <p:cmAuthor id="1" name="p k" initials="pk" lastIdx="5" clrIdx="0"/>
  <p:cmAuthor id="8" name="Толкунова Елена " initials="ТЕА" lastIdx="22" clrIdx="7"/>
  <p:cmAuthor id="2" name="Мамаева Александра Матвеевна" initials="МАМ" lastIdx="84" clrIdx="1"/>
  <p:cmAuthor id="9" name="Воловикис Владимир Леонтьевич" initials="ВВЛ" lastIdx="22" clrIdx="8"/>
  <p:cmAuthor id="3" name="пользователь Microsoft Office" initials="Office" lastIdx="1" clrIdx="2"/>
  <p:cmAuthor id="10" name="Корсаков Евгений Вячеславович" initials="КЕВ" lastIdx="7" clrIdx="9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  <a:srgbClr val="03A2DA"/>
    <a:srgbClr val="0C5B9D"/>
    <a:srgbClr val="D9E7F0"/>
    <a:srgbClr val="DCE6F2"/>
    <a:srgbClr val="A5A5A5"/>
    <a:srgbClr val="E6E6E6"/>
    <a:srgbClr val="F2F2F2"/>
    <a:srgbClr val="EDF2F9"/>
    <a:srgbClr val="E9EFF7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143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138" y="174"/>
      </p:cViewPr>
      <p:guideLst>
        <p:guide pos="5178"/>
        <p:guide pos="799"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 snapToGrid="0">
      <p:cViewPr varScale="1">
        <p:scale>
          <a:sx n="81" d="100"/>
          <a:sy n="81" d="100"/>
        </p:scale>
        <p:origin x="3996" y="90"/>
      </p:cViewPr>
    </p:cSldViewPr>
  </p:notesViewPr>
  <p:gridSpacing cx="360045" cy="360045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Relationship Id="rId20" Type="http://schemas.openxmlformats.org/officeDocument/2006/relationships/commentAuthors" Target="commentAuthor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07.03.2025</a:t>
            </a:fld>
            <a:endParaRPr lang="ru-RU" dirty="0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userDrawn="1">
  <p:cSld name="Титульный слайд 1"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678731" y="4005064"/>
            <a:ext cx="5354963" cy="1196360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78883" y="957069"/>
            <a:ext cx="5354963" cy="997196"/>
          </a:xfrm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СТАНДАРТНОЙ ПРЕЗЕНТАЦИИ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1239784" y="882332"/>
            <a:ext cx="1549400" cy="469900"/>
          </a:xfrm>
          <a:prstGeom prst="rect">
            <a:avLst/>
          </a:prstGeom>
        </p:spPr>
      </p:pic>
      <p:sp>
        <p:nvSpPr>
          <p:cNvPr id="13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678731" y="5669272"/>
            <a:ext cx="5354963" cy="352016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4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  </a:t>
            </a:r>
            <a:r>
              <a:rPr lang="en-US" dirty="0"/>
              <a:t>I  </a:t>
            </a:r>
            <a:r>
              <a:rPr lang="ru-RU" dirty="0"/>
              <a:t>РЕГИОН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itchFamily="34" charset="0" panose="020B0606020202030204"/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itchFamily="34" charset="0" panose="020B0606020202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/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itchFamily="34" charset="0" panose="020B0604020202020204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itchFamily="34" charset="0" panose="020B0604020202020204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79" cy="406401"/>
          </a:xfrm>
          <a:solidFill>
            <a:schemeClr val="accent1"/>
          </a:solidFill>
        </p:grpSpPr>
        <p:grpSp>
          <p:nvGrpSpPr>
            <p:cNvPr id="28" name="Группа 27"/>
            <p:cNvGrpSpPr/>
            <p:nvPr userDrawn="1"/>
          </p:nvGrpSpPr>
          <p:grpSpPr>
            <a:xfrm>
              <a:off x="493068" y="808707"/>
              <a:ext cx="947111" cy="176599"/>
              <a:chOff x="614984" y="259248"/>
              <a:chExt cx="1041895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4" y="260485"/>
                <a:ext cx="122501" cy="190559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47" y="259248"/>
                <a:ext cx="122501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926809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1081483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1239868" y="260485"/>
                <a:ext cx="111366" cy="190559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1373511" y="260485"/>
                <a:ext cx="121265" cy="190559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1526953" y="260485"/>
                <a:ext cx="129926" cy="190559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0" y="687388"/>
              <a:ext cx="407367" cy="406401"/>
              <a:chOff x="0" y="167680"/>
              <a:chExt cx="520945" cy="519708"/>
            </a:xfrm>
            <a:grpFill/>
          </p:grpSpPr>
          <p:sp>
            <p:nvSpPr>
              <p:cNvPr id="30" name="Freeform 12"/>
              <p:cNvSpPr/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5"/>
              <p:cNvSpPr/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/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17"/>
              <p:cNvSpPr/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18"/>
              <p:cNvSpPr/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itchFamily="34" charset="0" panose="020B0604020202020204"/>
        <a:buChar char="•"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itchFamily="34" charset="0" panose="020B0604020202020204"/>
        <a:buChar char="•"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Relationship Id="rId4" Type="http://schemas.openxmlformats.org/officeDocument/2006/relationships/hyperlink" Target="http://&#1087;&#1086;&#1088;&#1090;&#1072;&#1083;-&#1090;&#1087;.&#1088;&#1092;/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&#1087;&#1086;&#1088;&#1090;&#1072;&#1083;-&#1090;&#1087;.&#1088;&#1092;/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8883" y="957069"/>
            <a:ext cx="6861655" cy="332399"/>
          </a:xfrm>
        </p:spPr>
        <p:txBody>
          <a:bodyPr/>
          <a:lstStyle/>
          <a:p>
            <a:r>
              <a:rPr lang="ru-RU" dirty="0"/>
              <a:t>ПАМЯТКА ДЛЯ ПОТРЕБИТЕЛЯ ЭЛЕКТРОЭНЕРГИИ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678883" y="5840188"/>
            <a:ext cx="1115308" cy="352016"/>
          </a:xfrm>
        </p:spPr>
        <p:txBody>
          <a:bodyPr anchor="ctr"/>
          <a:lstStyle/>
          <a:p>
            <a:r>
              <a:rPr lang="ru-RU" dirty="0"/>
              <a:t>202</a:t>
            </a:r>
            <a:r>
              <a:rPr lang="en-US" dirty="0"/>
              <a:t>5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3678883" y="5025612"/>
            <a:ext cx="6235138" cy="276999"/>
          </a:xfrm>
        </p:spPr>
        <p:txBody>
          <a:bodyPr wrap="square">
            <a:spAutoFit/>
          </a:bodyPr>
          <a:lstStyle/>
          <a:p>
            <a:pPr lvl="0"/>
            <a:r>
              <a:rPr lang="ru-RU" b="0" dirty="0">
                <a:latin typeface="+mj-lt"/>
              </a:rPr>
              <a:t>Носит информационный и ознакомительный характер</a:t>
            </a:r>
            <a:endParaRPr lang="ru-RU" b="0" strike="sngStrik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3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НЕВЕРНЫЕ ПОКАЗАНИЯ ПРИБОРА УЧЕТА ЭЛЕКТРОЭНЕРГИИ ИЛИ НАЧИСЛЕНИЯ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Информация о способах подачи заявки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в сетевую организацию группы «Россети»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и необходимых документах размещена на листе с информацией по замене прибора учета.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cxnSpLocks/>
            <a:stCxn id="4" idx="3"/>
          </p:cNvCxnSpPr>
          <p:nvPr/>
        </p:nvCxnSpPr>
        <p:spPr>
          <a:xfrm>
            <a:off x="4039438" y="1623977"/>
            <a:ext cx="741275" cy="5356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0076" y="976313"/>
            <a:ext cx="3439362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Значительная разница между показаниями расхода электроэнергии, отображаемыми на приборе учета или пульте, и данными в личном кабинете в энергосбытовой организации (при условии синхронизации с пультом).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0713" y="974695"/>
            <a:ext cx="3439362" cy="290658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</a:t>
            </a:r>
            <a:r>
              <a:rPr lang="ru-RU" dirty="0" err="1"/>
              <a:t>энергосбытовую</a:t>
            </a:r>
            <a:r>
              <a:rPr lang="ru-RU" dirty="0"/>
              <a:t> организацию, с которой заключен договор электроснабжения, для проведения перерасчетов за потребленную</a:t>
            </a:r>
            <a:br>
              <a:rPr lang="ru-RU" dirty="0"/>
            </a:br>
            <a:r>
              <a:rPr lang="ru-RU" dirty="0"/>
              <a:t>электроэнергию.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" y="2801394"/>
            <a:ext cx="3439362" cy="107988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Производится начисление платы</a:t>
            </a:r>
            <a:br>
              <a:rPr lang="ru-RU" dirty="0"/>
            </a:br>
            <a:r>
              <a:rPr lang="ru-RU" dirty="0"/>
              <a:t>за электроэнергию при отсутствии потребления электроэнергии со стороны потребителя и иные начисления за потребленную электроэнергию.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76" y="4473300"/>
            <a:ext cx="3439362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Значительно увеличился расход электроэнергии при аналогичном режиме потребления, неисправность прибора учета электроэнергии или пульта дистанционного управления.</a:t>
            </a:r>
          </a:p>
        </p:txBody>
      </p:sp>
      <p:cxnSp>
        <p:nvCxnSpPr>
          <p:cNvPr id="17" name="Прямая со стрелкой 16"/>
          <p:cNvCxnSpPr>
            <a:cxnSpLocks/>
            <a:stCxn id="8" idx="3"/>
          </p:cNvCxnSpPr>
          <p:nvPr/>
        </p:nvCxnSpPr>
        <p:spPr>
          <a:xfrm>
            <a:off x="4039438" y="3341336"/>
            <a:ext cx="741275" cy="241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0713" y="4467187"/>
            <a:ext cx="3439362" cy="1301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электросетевую </a:t>
            </a:r>
            <a:r>
              <a:rPr lang="ru-RU" dirty="0" smtClean="0"/>
              <a:t>организацию,</a:t>
            </a:r>
            <a:r>
              <a:rPr lang="en-US" dirty="0" smtClean="0"/>
              <a:t> </a:t>
            </a:r>
            <a:r>
              <a:rPr lang="ru-RU" dirty="0" smtClean="0"/>
              <a:t>либо в энергосбытовую организацию (в отношении</a:t>
            </a:r>
            <a:r>
              <a:rPr lang="ru-RU" dirty="0">
                <a:latin typeface="PF Din Text Cond Pro Light" pitchFamily="2" charset="0" panose="02000000000000000000"/>
              </a:rPr>
              <a:t> многоквартирных домов</a:t>
            </a:r>
            <a:r>
              <a:rPr lang="ru-RU" dirty="0" smtClean="0"/>
              <a:t>) для </a:t>
            </a:r>
            <a:r>
              <a:rPr lang="ru-RU" dirty="0"/>
              <a:t>проведения проверки прибора учета.</a:t>
            </a:r>
          </a:p>
        </p:txBody>
      </p:sp>
      <p:cxnSp>
        <p:nvCxnSpPr>
          <p:cNvPr id="22" name="Прямая со стрелкой 21"/>
          <p:cNvCxnSpPr>
            <a:cxnSpLocks/>
            <a:stCxn id="11" idx="3"/>
            <a:endCxn id="21" idx="1"/>
          </p:cNvCxnSpPr>
          <p:nvPr/>
        </p:nvCxnSpPr>
        <p:spPr>
          <a:xfrm flipV="1">
            <a:off x="4039438" y="5117907"/>
            <a:ext cx="741275" cy="305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ПУЛЬТА ДИСТАНЦИОННОГО УПРАВЛЕНИЯ ПРИБОРОМ УЧЕТА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КТО может получить/заменить пульт прибора учета: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Лицо, с которым заключен договор </a:t>
            </a:r>
            <a:r>
              <a:rPr lang="ru-RU" sz="1200" dirty="0" smtClean="0">
                <a:solidFill>
                  <a:schemeClr val="bg1"/>
                </a:solidFill>
              </a:rPr>
              <a:t>энергоснабжения</a:t>
            </a:r>
            <a:r>
              <a:rPr lang="ru-RU" sz="1200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Законный представитель лица, с которым заключен договор </a:t>
            </a:r>
            <a:r>
              <a:rPr lang="ru-RU" sz="1200" dirty="0" smtClean="0">
                <a:solidFill>
                  <a:schemeClr val="bg1"/>
                </a:solidFill>
              </a:rPr>
              <a:t>энергоснабжения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" y="2258393"/>
            <a:ext cx="3127098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Выход из строя, в том числе механические повреждения пульта.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0713" y="974695"/>
            <a:ext cx="3439362" cy="4308436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электросетевую организацию, к сетям которой присоединен </a:t>
            </a:r>
            <a:r>
              <a:rPr lang="ru-RU" dirty="0" smtClean="0"/>
              <a:t>потребитель, либо </a:t>
            </a:r>
            <a:r>
              <a:rPr lang="ru-RU" dirty="0"/>
              <a:t>в </a:t>
            </a:r>
            <a:r>
              <a:rPr lang="ru-RU" dirty="0" err="1"/>
              <a:t>энергосбытовую</a:t>
            </a:r>
            <a:r>
              <a:rPr lang="ru-RU" dirty="0"/>
              <a:t> организацию (в отношении многоквартирных домов).</a:t>
            </a:r>
          </a:p>
          <a:p>
            <a:pPr algn="l"/>
            <a:r>
              <a:rPr lang="ru-RU" dirty="0">
                <a:latin typeface="+mj-lt"/>
              </a:rPr>
              <a:t>Каналы для обращения в группу «Россети»:</a:t>
            </a:r>
          </a:p>
          <a:p>
            <a:pPr marL="180000" indent="-180000" algn="l">
              <a:buFont typeface="Arial" pitchFamily="34" charset="0" panose="020B0604020202020204"/>
              <a:buChar char="•"/>
            </a:pPr>
            <a:r>
              <a:rPr lang="ru-RU" dirty="0"/>
              <a:t>Портал электросетевых услуг </a:t>
            </a:r>
            <a:r>
              <a:rPr lang="ru-RU" i="1" u="sng" dirty="0">
                <a:hlinkClick r:id="rId4"/>
              </a:rPr>
              <a:t>Портал-</a:t>
            </a:r>
            <a:r>
              <a:rPr lang="ru-RU" i="1" u="sng" dirty="0" err="1">
                <a:hlinkClick r:id="rId4"/>
              </a:rPr>
              <a:t>тп.рф</a:t>
            </a:r>
            <a:r>
              <a:rPr lang="ru-RU" i="1" u="sng" dirty="0"/>
              <a:t>;</a:t>
            </a:r>
          </a:p>
          <a:p>
            <a:pPr marL="180000" indent="-180000" algn="l">
              <a:buFont typeface="Arial" pitchFamily="34" charset="0" panose="020B0604020202020204"/>
              <a:buChar char="•"/>
            </a:pPr>
            <a:r>
              <a:rPr lang="ru-RU" dirty="0"/>
              <a:t>Мобильное приложение</a:t>
            </a:r>
            <a:br>
              <a:rPr lang="ru-RU" dirty="0"/>
            </a:br>
            <a:r>
              <a:rPr lang="ru-RU" dirty="0"/>
              <a:t>«Россети – личный кабинет»;</a:t>
            </a:r>
          </a:p>
          <a:p>
            <a:pPr marL="180000" indent="-180000" algn="l">
              <a:buFont typeface="Arial" pitchFamily="34" charset="0" panose="020B0604020202020204"/>
              <a:buChar char="•"/>
            </a:pPr>
            <a:r>
              <a:rPr lang="ru-RU" dirty="0" err="1"/>
              <a:t>Единый </a:t>
            </a:r>
            <a:r>
              <a:rPr lang="en-US" dirty="0" err="1"/>
              <a:t>call-</a:t>
            </a:r>
            <a:r>
              <a:rPr lang="ru-RU" dirty="0"/>
              <a:t>центр: 220 или</a:t>
            </a:r>
            <a:br>
              <a:rPr lang="ru-RU" dirty="0"/>
            </a:br>
            <a:r>
              <a:rPr lang="ru-RU" dirty="0"/>
              <a:t>8 (800) 220-0-220;</a:t>
            </a:r>
          </a:p>
          <a:p>
            <a:pPr marL="180000" indent="-180000" algn="l">
              <a:buFont typeface="Arial" pitchFamily="34" charset="0" panose="020B0604020202020204"/>
              <a:buChar char="•"/>
            </a:pPr>
            <a:r>
              <a:rPr lang="ru-RU" dirty="0"/>
              <a:t>Клиентские офисы;</a:t>
            </a:r>
          </a:p>
          <a:p>
            <a:pPr marL="180000" indent="-180000" algn="l">
              <a:buFont typeface="Arial" pitchFamily="34" charset="0" panose="020B0604020202020204"/>
              <a:buChar char="•"/>
            </a:pPr>
            <a:r>
              <a:rPr lang="ru-RU" dirty="0"/>
              <a:t>Заказное почтовое отправление.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" y="3424221"/>
            <a:ext cx="3127098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Потеря связи между пультом</a:t>
            </a:r>
            <a:br>
              <a:rPr lang="ru-RU" dirty="0"/>
            </a:br>
            <a:r>
              <a:rPr lang="ru-RU" dirty="0"/>
              <a:t>и прибором учета.</a:t>
            </a:r>
          </a:p>
        </p:txBody>
      </p:sp>
      <p:cxnSp>
        <p:nvCxnSpPr>
          <p:cNvPr id="17" name="Прямая со стрелкой 16"/>
          <p:cNvCxnSpPr>
            <a:cxnSpLocks/>
            <a:stCxn id="8" idx="3"/>
          </p:cNvCxnSpPr>
          <p:nvPr/>
        </p:nvCxnSpPr>
        <p:spPr>
          <a:xfrm>
            <a:off x="3727174" y="3748720"/>
            <a:ext cx="1053539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4" idx="3"/>
          </p:cNvCxnSpPr>
          <p:nvPr/>
        </p:nvCxnSpPr>
        <p:spPr>
          <a:xfrm>
            <a:off x="3727174" y="2582892"/>
            <a:ext cx="1053539" cy="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ОСНОВНЫХ НОРМАТИВНЫХ ПРАВОВЫХ АКТОВ РОССИЙСКОЙ ФЕДЕРАЦИИ В СФЕРЕ ПРЕДОСТАВЛЕНИЯ</a:t>
            </a:r>
            <a:br>
              <a:rPr lang="ru-RU" dirty="0"/>
            </a:br>
            <a:r>
              <a:rPr lang="ru-RU" dirty="0"/>
              <a:t>ЭЛЕКТРОСЕТЕВЫХ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756" y="2419825"/>
            <a:ext cx="11002964" cy="110720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 от 27.12.2004 </a:t>
            </a:r>
            <a:r>
              <a:rPr lang="en-US" sz="1200" dirty="0" err="1">
                <a:latin typeface="+mj-lt"/>
              </a:rPr>
              <a:t>N 861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>
                <a:latin typeface="PF Din Text Cond Pro Light" pitchFamily="2" charset="0" panose="02000000000000000000"/>
              </a:rPr>
              <a:t>«Об утверждении Правил недискриминационного доступа к услугам по передаче электрической энергии и оказания этих услуг, Правил недискриминационного доступа</a:t>
            </a:r>
            <a:br>
              <a:rPr lang="ru-RU" sz="1200" dirty="0">
                <a:latin typeface="PF Din Text Cond Pro Light" pitchFamily="2" charset="0" panose="02000000000000000000"/>
              </a:rPr>
            </a:br>
            <a:r>
              <a:rPr lang="ru-RU" sz="1200" dirty="0">
                <a:latin typeface="PF Din Text Cond Pro Light" pitchFamily="2" charset="0" panose="02000000000000000000"/>
              </a:rPr>
              <a:t>к услугам по оперативно-диспетчерскому управлению в электроэнергетике и оказания этих услуг, Правил недискриминационного доступа к услугам коммерческого оператора оптового рынка</a:t>
            </a:r>
            <a:br>
              <a:rPr lang="ru-RU" sz="1200" dirty="0">
                <a:latin typeface="PF Din Text Cond Pro Light" pitchFamily="2" charset="0" panose="02000000000000000000"/>
              </a:rPr>
            </a:br>
            <a:r>
              <a:rPr lang="ru-RU" sz="1200" dirty="0">
                <a:latin typeface="PF Din Text Cond Pro Light" pitchFamily="2" charset="0" panose="02000000000000000000"/>
              </a:rPr>
              <a:t>и оказания этих услуг и Правил технологического присоединения энергопринимающих устройств потребителей электрической энергии, объектов по производству электрической энергии,</a:t>
            </a:r>
            <a:br>
              <a:rPr lang="ru-RU" sz="1200" dirty="0">
                <a:latin typeface="PF Din Text Cond Pro Light" pitchFamily="2" charset="0" panose="02000000000000000000"/>
              </a:rPr>
            </a:br>
            <a:r>
              <a:rPr lang="ru-RU" sz="1200" dirty="0">
                <a:latin typeface="PF Din Text Cond Pro Light" pitchFamily="2" charset="0" panose="02000000000000000000"/>
              </a:rPr>
              <a:t>а также объектов электросетевого хозяйства, принадлежащих сетевым организациям и иным лицам, к электрическим сетям».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38" y="976313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>
                <a:latin typeface="+mj-lt"/>
              </a:defRPr>
            </a:lvl1pPr>
          </a:lstStyle>
          <a:p>
            <a:r>
              <a:rPr lang="ru-RU" dirty="0"/>
              <a:t>Федеральный закон от 26.03.2003 N 35-ФЗ </a:t>
            </a:r>
          </a:p>
          <a:p>
            <a:r>
              <a:rPr lang="ru-RU" dirty="0">
                <a:latin typeface="+mn-lt"/>
              </a:rPr>
              <a:t>«Об электроэнергетике»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438" y="4417335"/>
            <a:ext cx="11002964" cy="51473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>
                <a:latin typeface="+mj-lt"/>
              </a:defRPr>
            </a:lvl1pPr>
          </a:lstStyle>
          <a:p>
            <a:r>
              <a:rPr lang="ru-RU" dirty="0"/>
              <a:t>Постановление Правительства Российской Федерации от 06.05.2011 N 354 </a:t>
            </a:r>
            <a:br>
              <a:rPr lang="ru-RU" dirty="0"/>
            </a:br>
            <a:r>
              <a:rPr lang="ru-RU" dirty="0">
                <a:latin typeface="+mn-lt"/>
              </a:rPr>
              <a:t>«О предоставлении коммунальных услуг собственникам и пользователям помещений в многоквартирных домах и жилых домов»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438" y="510061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19.06.2020 </a:t>
            </a:r>
            <a:r>
              <a:rPr lang="en-US" sz="1200" dirty="0" err="1">
                <a:latin typeface="+mj-lt"/>
              </a:rPr>
              <a:t>N 890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/>
              <a:t>«О порядке предоставления доступа к минимальному набору функций интеллектуальных систем учета электрической энергии (мощности)»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438" y="5822374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29.12.2011 </a:t>
            </a:r>
            <a:r>
              <a:rPr lang="en-US" sz="1200" dirty="0" err="1">
                <a:latin typeface="+mj-lt"/>
              </a:rPr>
              <a:t>N 1178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/>
              <a:t>«О ценообразовании в области регулируемых цен (тарифов) в электроэнергетике»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756" y="169806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 err="1">
                <a:latin typeface="+mj-lt"/>
              </a:rPr>
              <a:t>Федеральный закон от 27.12.2018 </a:t>
            </a:r>
            <a:r>
              <a:rPr lang="en-US" sz="1200" dirty="0" err="1">
                <a:latin typeface="+mj-lt"/>
              </a:rPr>
              <a:t>N 522-</a:t>
            </a:r>
            <a:r>
              <a:rPr lang="ru-RU" sz="1200" dirty="0" err="1">
                <a:latin typeface="+mj-lt"/>
              </a:rPr>
              <a:t>ФЗ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«О внесении изменений в отдельные законодательные акты Российской Федерации в связи с развитием систем учета электрической энергии (мощности) в Российской Федерации».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438" y="369557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04.05.2012 </a:t>
            </a:r>
            <a:r>
              <a:rPr lang="en-US" sz="1200" dirty="0" err="1">
                <a:latin typeface="+mj-lt"/>
              </a:rPr>
              <a:t>N 442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US" sz="1200" dirty="0" err="1"/>
              <a:t>«</a:t>
            </a:r>
            <a:r>
              <a:rPr lang="ru-RU" sz="1200" dirty="0"/>
              <a:t>О функционировании розничных рынков электрической энергии, полном и (или) частичном ограничении режима потребления электрической энергии»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ОРГАНИЗАЦИИ И ГДЕ УСТАНАВЛИВАЮТ ПРИБОРЫ УЧЕТА ЭЛЕКТРОЭНЕРГИИ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4" y="1268412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Электросетевая компания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Организация, владеющая на праве собственности или на ином установленном федеральными законами основании объектами электросетевого хозяйства, оказывающая услуги по передаче электроэнергии и осуществляющая технологическое присоединение к электрическим сетям.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3038" y="1268412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Энергосбытовая компания со статусом гарантирующего поставщика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Организация, осуществляющая деятельность по продаже электрической энергии. Не имеет </a:t>
            </a:r>
            <a:r>
              <a:rPr lang="ru-RU" sz="1400" dirty="0" smtClean="0">
                <a:latin typeface="PF Din Text Cond Pro Light" pitchFamily="2" charset="0" panose="02000000000000000000"/>
              </a:rPr>
              <a:t>собственного </a:t>
            </a:r>
            <a:r>
              <a:rPr lang="ru-RU" sz="1400" dirty="0">
                <a:latin typeface="PF Din Text Cond Pro Light" pitchFamily="2" charset="0" panose="02000000000000000000"/>
              </a:rPr>
              <a:t>электросетевого хозяйства.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3" y="3957409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Частные дома, </a:t>
            </a:r>
            <a:r>
              <a:rPr lang="ru-RU" sz="1400">
                <a:latin typeface="PF Din Text Cond Pro Light" pitchFamily="2" charset="0" panose="02000000000000000000"/>
              </a:rPr>
              <a:t>садоводческие/дачные </a:t>
            </a:r>
            <a:r>
              <a:rPr lang="ru-RU" sz="1400" smtClean="0">
                <a:latin typeface="PF Din Text Cond Pro Light" pitchFamily="2" charset="0" panose="02000000000000000000"/>
              </a:rPr>
              <a:t>владения, </a:t>
            </a:r>
            <a:r>
              <a:rPr lang="ru-RU" sz="1400" dirty="0">
                <a:latin typeface="PF Din Text Cond Pro Light" pitchFamily="2" charset="0" panose="02000000000000000000"/>
              </a:rPr>
              <a:t>а также нежилые помещения многоквартирных домов, электроснабжение которых осуществляется без использования общего имущества здания и т.п. (в отношении объектов физических и юридических лиц).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3038" y="3957413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Квартиры и помещения многоквартирных домов, электроснабжение которых осуществляется с использованием общего имущества,</a:t>
            </a:r>
            <a:br>
              <a:rPr lang="ru-RU" sz="1400" dirty="0">
                <a:latin typeface="PF Din Text Cond Pro Light" pitchFamily="2" charset="0" panose="02000000000000000000"/>
              </a:rPr>
            </a:br>
            <a:r>
              <a:rPr lang="ru-RU" sz="1400" dirty="0">
                <a:latin typeface="PF Din Text Cond Pro Light" pitchFamily="2" charset="0" panose="02000000000000000000"/>
              </a:rPr>
              <a:t>а также коллективные (общедомовые) приборы учета.</a:t>
            </a:r>
          </a:p>
        </p:txBody>
      </p:sp>
      <p:cxnSp>
        <p:nvCxnSpPr>
          <p:cNvPr id="12" name="Прямая со стрелкой 11"/>
          <p:cNvCxnSpPr>
            <a:cxnSpLocks/>
            <a:stCxn id="21" idx="2"/>
            <a:endCxn id="4" idx="0"/>
          </p:cNvCxnSpPr>
          <p:nvPr/>
        </p:nvCxnSpPr>
        <p:spPr>
          <a:xfrm flipH="1">
            <a:off x="3120073" y="3068412"/>
            <a:ext cx="1" cy="88899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3" idx="2"/>
            <a:endCxn id="5" idx="0"/>
          </p:cNvCxnSpPr>
          <p:nvPr/>
        </p:nvCxnSpPr>
        <p:spPr>
          <a:xfrm>
            <a:off x="9083038" y="3068412"/>
            <a:ext cx="0" cy="88900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ПРИБОРОВ УЧЕТА ЭЛЕКТРОЭНЕРГИИ И ПЕРЕДАЧА ПОКАЗАНИЙ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6" y="2059951"/>
            <a:ext cx="331970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Интеллектуальный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Потребитель вправе передавать показания при наличии интеллектуального прибора учета, включенного в ИСУЭ, поддерживая информацию о произведенном потреблении электроэнергии в актуальном состоянии.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0075" y="4908941"/>
            <a:ext cx="3319708" cy="1059595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/>
              <a:t>В Личном кабинете отображается минимальный набор функций. Показания передаются автоматически.</a:t>
            </a:r>
          </a:p>
        </p:txBody>
      </p:sp>
      <p:sp>
        <p:nvSpPr>
          <p:cNvPr id="41" name="Заголовок 1"/>
          <p:cNvSpPr txBox="1"/>
          <p:nvPr/>
        </p:nvSpPr>
        <p:spPr>
          <a:xfrm>
            <a:off x="2048384" y="4032964"/>
            <a:ext cx="423089" cy="2666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ДА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00366" y="2038981"/>
            <a:ext cx="331970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Не интеллектуальный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00368" y="4908942"/>
            <a:ext cx="3319707" cy="1059596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/>
              <a:t>Показания передаются потребителем либо производятся контрольные снятия показаний сетевой или энергосбытовой организацией.</a:t>
            </a:r>
          </a:p>
        </p:txBody>
      </p:sp>
      <p:sp>
        <p:nvSpPr>
          <p:cNvPr id="54" name="Заголовок 1"/>
          <p:cNvSpPr txBox="1"/>
          <p:nvPr/>
        </p:nvSpPr>
        <p:spPr>
          <a:xfrm>
            <a:off x="5111910" y="4032964"/>
            <a:ext cx="423089" cy="266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НЕТ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68195" y="976313"/>
            <a:ext cx="308652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Прибор учета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0075" y="2988878"/>
            <a:ext cx="506889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/>
              <a:t>Включен в Интеллектуальную систему учета электроэнергии (ИСУЭ).</a:t>
            </a:r>
          </a:p>
        </p:txBody>
      </p:sp>
      <p:cxnSp>
        <p:nvCxnSpPr>
          <p:cNvPr id="47" name="Прямая со стрелкой 46"/>
          <p:cNvCxnSpPr>
            <a:cxnSpLocks/>
            <a:endCxn id="41" idx="0"/>
          </p:cNvCxnSpPr>
          <p:nvPr/>
        </p:nvCxnSpPr>
        <p:spPr>
          <a:xfrm>
            <a:off x="2259929" y="3435570"/>
            <a:ext cx="0" cy="597394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5323455" y="3423897"/>
            <a:ext cx="0" cy="597825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54" idx="2"/>
          </p:cNvCxnSpPr>
          <p:nvPr/>
        </p:nvCxnSpPr>
        <p:spPr>
          <a:xfrm>
            <a:off x="5323455" y="4299566"/>
            <a:ext cx="0" cy="609376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stCxn id="21" idx="2"/>
          </p:cNvCxnSpPr>
          <p:nvPr/>
        </p:nvCxnSpPr>
        <p:spPr>
          <a:xfrm flipH="1">
            <a:off x="2259929" y="2493504"/>
            <a:ext cx="1" cy="49537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  <a:stCxn id="42" idx="2"/>
            <a:endCxn id="44" idx="0"/>
          </p:cNvCxnSpPr>
          <p:nvPr/>
        </p:nvCxnSpPr>
        <p:spPr>
          <a:xfrm>
            <a:off x="6560220" y="2472534"/>
            <a:ext cx="2" cy="2436408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41" idx="2"/>
            <a:endCxn id="35" idx="0"/>
          </p:cNvCxnSpPr>
          <p:nvPr/>
        </p:nvCxnSpPr>
        <p:spPr>
          <a:xfrm>
            <a:off x="2259929" y="4299566"/>
            <a:ext cx="0" cy="60937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08844" y="3942419"/>
            <a:ext cx="1674909" cy="44769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200" dirty="0"/>
              <a:t>Получено уведомление о включении в систему.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8697" y="4671845"/>
            <a:ext cx="2604023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Сроки передачи показаний: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Физические лица: не позднее 25 числа текущего расчетного периода (текущего месяца</a:t>
            </a:r>
            <a:r>
              <a:rPr lang="ru-RU" sz="1200" dirty="0" smtClean="0">
                <a:solidFill>
                  <a:schemeClr val="bg1"/>
                </a:solidFill>
                <a:latin typeface="PF Din Text Cond Pro Light" pitchFamily="2" charset="0" panose="02000000000000000000"/>
              </a:rPr>
              <a:t>). </a:t>
            </a:r>
            <a:endParaRPr lang="ru-RU" sz="1200" dirty="0">
              <a:solidFill>
                <a:schemeClr val="bg1"/>
              </a:solidFill>
              <a:latin typeface="PF Din Text Cond Pro Light" pitchFamily="2" charset="0" panose="02000000000000000000"/>
            </a:endParaRP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Юридические лица: не позднее 1 числа месяца следующего </a:t>
            </a:r>
            <a:r>
              <a:rPr lang="ru-RU" sz="1200">
                <a:solidFill>
                  <a:schemeClr val="bg1"/>
                </a:solidFill>
                <a:latin typeface="PF Din Text Cond Pro Light" pitchFamily="2" charset="0" panose="02000000000000000000"/>
              </a:rPr>
              <a:t>за </a:t>
            </a:r>
            <a:r>
              <a:rPr lang="ru-RU" sz="1200" smtClean="0">
                <a:solidFill>
                  <a:schemeClr val="bg1"/>
                </a:solidFill>
                <a:latin typeface="PF Din Text Cond Pro Light" pitchFamily="2" charset="0" panose="02000000000000000000"/>
              </a:rPr>
              <a:t>расчетным.</a:t>
            </a:r>
            <a:endParaRPr lang="ru-RU" sz="1200" dirty="0">
              <a:solidFill>
                <a:schemeClr val="bg1"/>
              </a:solidFill>
              <a:latin typeface="PF Din Text Cond Pro Light" pitchFamily="2" charset="0" panose="02000000000000000000"/>
            </a:endParaRPr>
          </a:p>
        </p:txBody>
      </p:sp>
      <p:cxnSp>
        <p:nvCxnSpPr>
          <p:cNvPr id="28" name="Соединительная линия уступом 27"/>
          <p:cNvCxnSpPr>
            <a:cxnSpLocks/>
            <a:stCxn id="37" idx="1"/>
            <a:endCxn id="21" idx="0"/>
          </p:cNvCxnSpPr>
          <p:nvPr/>
        </p:nvCxnSpPr>
        <p:spPr>
          <a:xfrm rot="10800000" flipV="1">
            <a:off x="2259931" y="1193089"/>
            <a:ext cx="608265" cy="866861"/>
          </a:xfrm>
          <a:prstGeom prst="bentConnector2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cxnSpLocks/>
            <a:stCxn id="37" idx="3"/>
            <a:endCxn id="42" idx="0"/>
          </p:cNvCxnSpPr>
          <p:nvPr/>
        </p:nvCxnSpPr>
        <p:spPr>
          <a:xfrm>
            <a:off x="5954722" y="1193090"/>
            <a:ext cx="605498" cy="845891"/>
          </a:xfrm>
          <a:prstGeom prst="bentConnector2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ТАРИФ НА ЭЛЕКТРОЭНЕРГИЮ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Для смены тарифного учета (тарифа) необходимо обратиться в энергосбытовую организацию (с которой заключен договор</a:t>
            </a:r>
            <a:b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– наименование указывается в квитанции /счете за электроэнергию).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075" y="2399120"/>
            <a:ext cx="2283802" cy="218787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ОДНОЗОННЫЙ</a:t>
            </a:r>
          </a:p>
          <a:p>
            <a:pPr>
              <a:spcBef>
                <a:spcPts val="1200"/>
              </a:spcBef>
            </a:pPr>
            <a:r>
              <a:rPr lang="ru-RU" sz="1400" dirty="0"/>
              <a:t>Фиксированный и не зависит от времени суток.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8174" y="2399121"/>
            <a:ext cx="2283802" cy="218787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ДВУХЗОННЫЙ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Дневная</a:t>
            </a:r>
            <a:r>
              <a:rPr lang="ru-RU" sz="1400" dirty="0"/>
              <a:t> </a:t>
            </a:r>
            <a:r>
              <a:rPr lang="ru-RU" sz="1400" b="1" dirty="0"/>
              <a:t>зона</a:t>
            </a:r>
            <a:br>
              <a:rPr lang="ru-RU" sz="1400" b="1" dirty="0"/>
            </a:br>
            <a:r>
              <a:rPr lang="ru-RU" sz="1400" dirty="0"/>
              <a:t>с 7 до 23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Ночная зона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с 23 до 7 часов.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6273" y="2399121"/>
            <a:ext cx="2283802" cy="2187879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ТРЕХЗОННЫЙ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Пиковая зона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с 7 до 10 и с 17 до 21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Полупиковая зона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10 до 17 и с 21 до 23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Ночная зона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23 до 7 часов.</a:t>
            </a: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1741976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stCxn id="14" idx="2"/>
          </p:cNvCxnSpPr>
          <p:nvPr/>
        </p:nvCxnSpPr>
        <p:spPr>
          <a:xfrm>
            <a:off x="4410075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7078174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0075" y="971028"/>
            <a:ext cx="7619999" cy="623231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Цена (тариф) на электроэнергию для физических лиц устанавливается с дифференциацией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по времени суток </a:t>
            </a:r>
          </a:p>
          <a:p>
            <a:pPr algn="l"/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820" y="379859"/>
            <a:ext cx="6213172" cy="431355"/>
          </a:xfrm>
        </p:spPr>
        <p:txBody>
          <a:bodyPr/>
          <a:lstStyle/>
          <a:p>
            <a:r>
              <a:rPr lang="ru-RU" dirty="0"/>
              <a:t>ПОТРЕБЛЕНИЕ ЭЛЕКТРОЭНЕРГИИ В НАРУШЕНИЕ УСТАНОВЛЕННОГО ЗАКОНОДАТЕЛЬСТВОМ ПОРЯДКА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6" y="976313"/>
            <a:ext cx="3439362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Безучетное потребление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3046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Акт о неучтенном потреблении может быть составлен в отсутствие получателя электроэнергии;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Фиксация нарушения производится</a:t>
            </a:r>
            <a:b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с использованием средств фото и видеосъемки;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Отказ от подписания акта о нарушении фиксируется с указанием причин;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Расчет объема неучтенного потребления электроэнергии осуществляется</a:t>
            </a:r>
            <a:b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в соответствии с пунктом 187 или 189 ПП РФ № 442 от 04.05.2012 и пунктом 81(11) ПП РФ № 354 от 06.05.2011 (для потребителей-граждан).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  <a:stCxn id="21" idx="2"/>
          </p:cNvCxnSpPr>
          <p:nvPr/>
        </p:nvCxnSpPr>
        <p:spPr>
          <a:xfrm>
            <a:off x="2319757" y="1409866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0713" y="976313"/>
            <a:ext cx="3439362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Бездоговорное потребление</a:t>
            </a:r>
          </a:p>
        </p:txBody>
      </p:sp>
      <p:cxnSp>
        <p:nvCxnSpPr>
          <p:cNvPr id="11" name="Прямая со стрелкой 10"/>
          <p:cNvCxnSpPr>
            <a:cxnSpLocks/>
            <a:stCxn id="3" idx="2"/>
          </p:cNvCxnSpPr>
          <p:nvPr/>
        </p:nvCxnSpPr>
        <p:spPr>
          <a:xfrm>
            <a:off x="6500394" y="1409866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076" y="2072761"/>
            <a:ext cx="3439362" cy="150886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Потребление электроэнергии с вмешательством в работу прибора учета при имеющемся договоре электроснабжения.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713" y="2072760"/>
            <a:ext cx="3439362" cy="150886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Самовольное подключение к электрическим сетям и потребление электроэнергии</a:t>
            </a:r>
            <a:br>
              <a:rPr lang="ru-RU" dirty="0"/>
            </a:br>
            <a:r>
              <a:rPr lang="ru-RU" dirty="0"/>
              <a:t>в отсутствие заключенного договора энергоснабжения или в связи с полным ограничением режима потребления электроэнергии.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5" y="4243191"/>
            <a:ext cx="7619999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При выявлении факта безучетного/бездоговорного потребления электроэнергии составляется акт о неучтенном потреблении электроэнергии.</a:t>
            </a:r>
          </a:p>
        </p:txBody>
      </p:sp>
      <p:cxnSp>
        <p:nvCxnSpPr>
          <p:cNvPr id="20" name="Прямая со стрелкой 19"/>
          <p:cNvCxnSpPr>
            <a:cxnSpLocks/>
            <a:stCxn id="18" idx="2"/>
          </p:cNvCxnSpPr>
          <p:nvPr/>
        </p:nvCxnSpPr>
        <p:spPr>
          <a:xfrm>
            <a:off x="6500394" y="3581627"/>
            <a:ext cx="0" cy="66156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16" idx="2"/>
          </p:cNvCxnSpPr>
          <p:nvPr/>
        </p:nvCxnSpPr>
        <p:spPr>
          <a:xfrm>
            <a:off x="2319757" y="3581629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СНЯТИЕ ПОКАЗАНИЙ И ПРОВЕРКА ПРИБОРА УЧЕТА ЭЛЕКТРОЭНЕРГИИ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6" y="976313"/>
            <a:ext cx="3345760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Контрольное снятие показаний</a:t>
            </a:r>
            <a:br>
              <a:rPr lang="ru-RU" dirty="0" err="1">
                <a:latin typeface="+mj-lt"/>
              </a:rPr>
            </a:br>
            <a:r>
              <a:rPr lang="ru-RU" dirty="0" err="1">
                <a:latin typeface="+mj-lt"/>
              </a:rPr>
              <a:t>с прибора учета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15696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Основания внеплановой проверки прибора учета: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Заявление энергосбытовой компании;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Заявление потребителя о необходимости проверки;</a:t>
            </a:r>
          </a:p>
          <a:p>
            <a:pPr marL="171450" indent="-17145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itchFamily="2" charset="0" panose="02000000000000000000"/>
              </a:rPr>
              <a:t>Данные в ИСУЭ сетевой организации.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  <a:stCxn id="21" idx="2"/>
            <a:endCxn id="17" idx="0"/>
          </p:cNvCxnSpPr>
          <p:nvPr/>
        </p:nvCxnSpPr>
        <p:spPr>
          <a:xfrm flipH="1">
            <a:off x="2272955" y="1625310"/>
            <a:ext cx="1" cy="78749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73829" y="976313"/>
            <a:ext cx="3946246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Плановая и внеплановая проверки</a:t>
            </a:r>
            <a:br>
              <a:rPr lang="ru-RU" dirty="0" err="1">
                <a:latin typeface="+mj-lt"/>
              </a:rPr>
            </a:br>
            <a:r>
              <a:rPr lang="ru-RU" dirty="0" err="1">
                <a:latin typeface="+mj-lt"/>
              </a:rPr>
              <a:t>прибора учета</a:t>
            </a:r>
          </a:p>
        </p:txBody>
      </p:sp>
      <p:cxnSp>
        <p:nvCxnSpPr>
          <p:cNvPr id="11" name="Прямая со стрелкой 10"/>
          <p:cNvCxnSpPr>
            <a:cxnSpLocks/>
            <a:stCxn id="3" idx="2"/>
            <a:endCxn id="18" idx="0"/>
          </p:cNvCxnSpPr>
          <p:nvPr/>
        </p:nvCxnSpPr>
        <p:spPr>
          <a:xfrm>
            <a:off x="6246952" y="1625310"/>
            <a:ext cx="0" cy="21314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074" y="3841516"/>
            <a:ext cx="3345761" cy="254182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 err="1">
                <a:latin typeface="+mj-lt"/>
              </a:rPr>
              <a:t>Производится фиксация: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Показаний;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Отсутствия механических повреждений;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Сохранности контрольных пломб и знаков визуального контроля;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Срабатывания индикаторов вскрытия электронных пломб;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Срабатывания индикаторов воздействия магнитных полей.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3829" y="1838450"/>
            <a:ext cx="3946246" cy="303642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 err="1">
                <a:latin typeface="+mj-lt"/>
              </a:rPr>
              <a:t>Направляется: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Уведомление за 5 рабочих дней до проведения проверки;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При несогласии с предложенными датой</a:t>
            </a:r>
            <a:br>
              <a:rPr lang="ru-RU" dirty="0"/>
            </a:br>
            <a:r>
              <a:rPr lang="ru-RU" dirty="0"/>
              <a:t>и временем потребитель направляет иную дату</a:t>
            </a:r>
            <a:br>
              <a:rPr lang="ru-RU" dirty="0"/>
            </a:br>
            <a:r>
              <a:rPr lang="ru-RU" dirty="0"/>
              <a:t>и время, но не позднее 10 рабочих дней</a:t>
            </a:r>
            <a:br>
              <a:rPr lang="ru-RU" dirty="0"/>
            </a:br>
            <a:r>
              <a:rPr lang="ru-RU" dirty="0"/>
              <a:t>от предложенной;</a:t>
            </a:r>
          </a:p>
          <a:p>
            <a:pPr marL="180000" indent="-180000" algn="l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dirty="0"/>
              <a:t>В случае </a:t>
            </a:r>
            <a:r>
              <a:rPr lang="ru-RU" dirty="0" err="1"/>
              <a:t>непредоставления</a:t>
            </a:r>
            <a:r>
              <a:rPr lang="ru-RU" dirty="0"/>
              <a:t> доступа к прибору учета – потребителю повторно направляется уведомление. При повторном </a:t>
            </a:r>
            <a:r>
              <a:rPr lang="ru-RU" dirty="0" err="1"/>
              <a:t>недопуске</a:t>
            </a:r>
            <a:r>
              <a:rPr lang="ru-RU" dirty="0"/>
              <a:t> применяются меры</a:t>
            </a:r>
            <a:br>
              <a:rPr lang="ru-RU" dirty="0"/>
            </a:br>
            <a:r>
              <a:rPr lang="ru-RU" dirty="0"/>
              <a:t>в отношении потребителя в соответствии</a:t>
            </a:r>
            <a:br>
              <a:rPr lang="ru-RU" dirty="0"/>
            </a:br>
            <a:r>
              <a:rPr lang="ru-RU" dirty="0"/>
              <a:t>с законодательством РФ.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3828" y="5088011"/>
            <a:ext cx="3946246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Производится проверка </a:t>
            </a:r>
            <a:r>
              <a:rPr lang="ru-RU" dirty="0"/>
              <a:t>с помощью инструментов</a:t>
            </a:r>
            <a:br>
              <a:rPr lang="ru-RU" dirty="0"/>
            </a:br>
            <a:r>
              <a:rPr lang="ru-RU" dirty="0"/>
              <a:t>и дополнительного оборудования для оценки работоспособности прибора или измерительного комплекса с составлением акта. Фиксируются показания прибора учета.</a:t>
            </a:r>
          </a:p>
        </p:txBody>
      </p:sp>
      <p:cxnSp>
        <p:nvCxnSpPr>
          <p:cNvPr id="32" name="Прямая со стрелкой 31"/>
          <p:cNvCxnSpPr>
            <a:cxnSpLocks/>
            <a:stCxn id="18" idx="2"/>
            <a:endCxn id="19" idx="0"/>
          </p:cNvCxnSpPr>
          <p:nvPr/>
        </p:nvCxnSpPr>
        <p:spPr>
          <a:xfrm flipH="1">
            <a:off x="6246951" y="4874870"/>
            <a:ext cx="1" cy="21314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0074" y="2412809"/>
            <a:ext cx="3345761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>
                <a:latin typeface="+mj-lt"/>
              </a:rPr>
              <a:t>Направление уведомления в адрес потребителя электроэнергии не требуется</a:t>
            </a:r>
          </a:p>
        </p:txBody>
      </p:sp>
      <p:cxnSp>
        <p:nvCxnSpPr>
          <p:cNvPr id="20" name="Прямая со стрелкой 19"/>
          <p:cNvCxnSpPr>
            <a:cxnSpLocks/>
            <a:stCxn id="17" idx="2"/>
            <a:endCxn id="16" idx="0"/>
          </p:cNvCxnSpPr>
          <p:nvPr/>
        </p:nvCxnSpPr>
        <p:spPr>
          <a:xfrm>
            <a:off x="2272955" y="3061806"/>
            <a:ext cx="0" cy="77971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stCxn id="19" idx="1"/>
          </p:cNvCxnSpPr>
          <p:nvPr/>
        </p:nvCxnSpPr>
        <p:spPr>
          <a:xfrm flipH="1">
            <a:off x="3945835" y="5735675"/>
            <a:ext cx="327993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НЕИСПРАВНОСТИ ПРИБОРА УЧЕТА ЭЛЕКТРОЭНЕРГИИ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4" y="1467351"/>
            <a:ext cx="5040000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На дисплее прибора учета или пульта не отображается информация или отсутствует синхронизация между данными устройствами.</a:t>
            </a:r>
          </a:p>
        </p:txBody>
      </p:sp>
      <p:cxnSp>
        <p:nvCxnSpPr>
          <p:cNvPr id="8" name="Прямая со стрелкой 7"/>
          <p:cNvCxnSpPr>
            <a:cxnSpLocks/>
            <a:stCxn id="21" idx="3"/>
          </p:cNvCxnSpPr>
          <p:nvPr/>
        </p:nvCxnSpPr>
        <p:spPr>
          <a:xfrm>
            <a:off x="5640074" y="1791850"/>
            <a:ext cx="92296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0074" y="2616106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Показания прибора учета не соответствуют реальному потреблению.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4" y="3549417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Время и дата на приборе учета или пульте не соответствует реальному.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4" y="4482727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itchFamily="2" charset="0" panose="02000000000000000000"/>
              </a:rPr>
              <a:t>Механические повреждения прибора учета.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3038" y="976312"/>
            <a:ext cx="5040000" cy="44095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Необходимо</a:t>
            </a:r>
            <a:r>
              <a:rPr lang="ru-RU" sz="1400" dirty="0">
                <a:latin typeface="PF Din Text Cond Pro Light" pitchFamily="2" charset="0" panose="02000000000000000000"/>
              </a:rPr>
              <a:t> обратиться в электросетевую организацию или</a:t>
            </a:r>
            <a:br>
              <a:rPr lang="ru-RU" sz="1400" dirty="0">
                <a:latin typeface="PF Din Text Cond Pro Light" pitchFamily="2" charset="0" panose="02000000000000000000"/>
              </a:rPr>
            </a:br>
            <a:r>
              <a:rPr lang="ru-RU" sz="1400" dirty="0">
                <a:latin typeface="PF Din Text Cond Pro Light" pitchFamily="2" charset="0" panose="02000000000000000000"/>
              </a:rPr>
              <a:t>в энергосбытовую организацию </a:t>
            </a:r>
            <a:r>
              <a:rPr lang="ru-RU" sz="1400" dirty="0" smtClean="0">
                <a:latin typeface="PF Din Text Cond Pro Light" pitchFamily="2" charset="0" panose="02000000000000000000"/>
              </a:rPr>
              <a:t>(в отношении многоквартирных домов)</a:t>
            </a:r>
            <a:r>
              <a:rPr lang="ru-RU" sz="1400" dirty="0">
                <a:latin typeface="PF Din Text Cond Pro Light" pitchFamily="2" charset="0" panose="02000000000000000000"/>
              </a:rPr>
              <a:t/>
            </a:r>
            <a:br>
              <a:rPr lang="ru-RU" sz="1400" dirty="0">
                <a:latin typeface="PF Din Text Cond Pro Light" pitchFamily="2" charset="0" panose="02000000000000000000"/>
              </a:rPr>
            </a:br>
            <a:r>
              <a:rPr lang="ru-RU" sz="1400" dirty="0">
                <a:latin typeface="PF Din Text Cond Pro Light" pitchFamily="2" charset="0" panose="02000000000000000000"/>
              </a:rPr>
              <a:t>с информацией о выходе прибора учета из строя и последующей подачей заявки на его замену.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Каналы для обращения в группу «Россети»:</a:t>
            </a:r>
          </a:p>
          <a:p>
            <a:pPr marL="180000" indent="-18000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400" dirty="0"/>
              <a:t>Портал электросетевых услуг </a:t>
            </a:r>
            <a:r>
              <a:rPr lang="ru-RU" sz="1400" i="1" u="sng" dirty="0">
                <a:hlinkClick r:id="rId2"/>
              </a:rPr>
              <a:t>Портал-</a:t>
            </a:r>
            <a:r>
              <a:rPr lang="ru-RU" sz="1400" i="1" u="sng" dirty="0" err="1">
                <a:hlinkClick r:id="rId2"/>
              </a:rPr>
              <a:t>тп.рф</a:t>
            </a:r>
            <a:r>
              <a:rPr lang="ru-RU" sz="1400" i="1" u="sng" dirty="0"/>
              <a:t>;</a:t>
            </a:r>
          </a:p>
          <a:p>
            <a:pPr marL="180000" indent="-18000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400" dirty="0"/>
              <a:t>Мобильное приложение «Россети – личный кабинет»;</a:t>
            </a:r>
          </a:p>
          <a:p>
            <a:pPr marL="180000" indent="-18000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400" dirty="0" err="1"/>
              <a:t>Единый </a:t>
            </a:r>
            <a:r>
              <a:rPr lang="en-US" sz="1400" dirty="0" err="1"/>
              <a:t>call-</a:t>
            </a:r>
            <a:r>
              <a:rPr lang="ru-RU" sz="1400" dirty="0"/>
              <a:t>центр: 220 или 8 (800) 220-0-220;</a:t>
            </a:r>
          </a:p>
          <a:p>
            <a:pPr marL="180000" indent="-18000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400" dirty="0"/>
              <a:t>Клиентские офисы;</a:t>
            </a:r>
          </a:p>
          <a:p>
            <a:pPr marL="180000" indent="-180000">
              <a:spcBef>
                <a:spcPts val="1200"/>
              </a:spcBef>
              <a:buFont typeface="Arial" pitchFamily="34" charset="0" panose="020B0604020202020204"/>
              <a:buChar char="•"/>
            </a:pPr>
            <a:r>
              <a:rPr lang="ru-RU" sz="1400" dirty="0"/>
              <a:t>Заказное почтовое отправление.</a:t>
            </a:r>
          </a:p>
        </p:txBody>
      </p:sp>
      <p:cxnSp>
        <p:nvCxnSpPr>
          <p:cNvPr id="20" name="Прямая со стрелкой 19"/>
          <p:cNvCxnSpPr>
            <a:cxnSpLocks/>
            <a:stCxn id="7" idx="3"/>
          </p:cNvCxnSpPr>
          <p:nvPr/>
        </p:nvCxnSpPr>
        <p:spPr>
          <a:xfrm>
            <a:off x="5640074" y="3766194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9" idx="3"/>
          </p:cNvCxnSpPr>
          <p:nvPr/>
        </p:nvCxnSpPr>
        <p:spPr>
          <a:xfrm>
            <a:off x="5640074" y="4699504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  <a:stCxn id="6" idx="3"/>
          </p:cNvCxnSpPr>
          <p:nvPr/>
        </p:nvCxnSpPr>
        <p:spPr>
          <a:xfrm>
            <a:off x="5640074" y="2832883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ПРИБОРА УЧЕТА ЭЛЕКТРОЭНЕРГИИ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2231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Обращение в сетевую организацию группы «Россети» по замене прибора учета: 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Портал электросетевых услуг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u="sng" dirty="0">
                <a:solidFill>
                  <a:schemeClr val="bg1"/>
                </a:solidFill>
              </a:rPr>
              <a:t>Портал-</a:t>
            </a:r>
            <a:r>
              <a:rPr lang="ru-RU" sz="1200" i="1" u="sng" dirty="0" err="1">
                <a:solidFill>
                  <a:schemeClr val="bg1"/>
                </a:solidFill>
              </a:rPr>
              <a:t>тп.рф</a:t>
            </a:r>
            <a:r>
              <a:rPr lang="ru-RU" sz="1200" i="1" u="sng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Мобильное приложение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«Россети – личный кабинет»;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Единый </a:t>
            </a:r>
            <a:r>
              <a:rPr lang="en-US" sz="1200" dirty="0" err="1">
                <a:solidFill>
                  <a:schemeClr val="bg1"/>
                </a:solidFill>
              </a:rPr>
              <a:t>call-</a:t>
            </a:r>
            <a:r>
              <a:rPr lang="ru-RU" sz="1200" dirty="0">
                <a:solidFill>
                  <a:schemeClr val="bg1"/>
                </a:solidFill>
              </a:rPr>
              <a:t>центр: 220 или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8 (800) 220-0-220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Клиентские офисы;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Заказное почтовое отправление.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cxnSpLocks/>
            <a:stCxn id="22" idx="2"/>
            <a:endCxn id="6" idx="0"/>
          </p:cNvCxnSpPr>
          <p:nvPr/>
        </p:nvCxnSpPr>
        <p:spPr>
          <a:xfrm flipH="1">
            <a:off x="2376306" y="2146852"/>
            <a:ext cx="6622" cy="68953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0075" y="2836386"/>
            <a:ext cx="3552461" cy="864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Обращаться</a:t>
            </a:r>
            <a:r>
              <a:rPr lang="ru-RU" dirty="0"/>
              <a:t> в электросетевую организацию.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7" y="4310743"/>
            <a:ext cx="7619998" cy="64765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СРОК ЗАМЕНЫ – 6 месяцев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8751" y="2836386"/>
            <a:ext cx="3481324" cy="864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Обращаться</a:t>
            </a:r>
            <a:r>
              <a:rPr lang="ru-RU" dirty="0"/>
              <a:t> в энергосбытовую организацию</a:t>
            </a:r>
            <a:br>
              <a:rPr lang="ru-RU" dirty="0"/>
            </a:br>
            <a:r>
              <a:rPr lang="ru-RU" dirty="0"/>
              <a:t>со статусом гарантирующего поставщика.</a:t>
            </a:r>
          </a:p>
        </p:txBody>
      </p:sp>
      <p:cxnSp>
        <p:nvCxnSpPr>
          <p:cNvPr id="17" name="Прямая со стрелкой 16"/>
          <p:cNvCxnSpPr>
            <a:cxnSpLocks/>
            <a:stCxn id="35" idx="2"/>
            <a:endCxn id="15" idx="0"/>
          </p:cNvCxnSpPr>
          <p:nvPr/>
        </p:nvCxnSpPr>
        <p:spPr>
          <a:xfrm>
            <a:off x="6479412" y="2146852"/>
            <a:ext cx="1" cy="68953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6" idx="2"/>
          </p:cNvCxnSpPr>
          <p:nvPr/>
        </p:nvCxnSpPr>
        <p:spPr>
          <a:xfrm>
            <a:off x="2376306" y="3700826"/>
            <a:ext cx="0" cy="60991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stCxn id="15" idx="2"/>
          </p:cNvCxnSpPr>
          <p:nvPr/>
        </p:nvCxnSpPr>
        <p:spPr>
          <a:xfrm>
            <a:off x="6479413" y="3700826"/>
            <a:ext cx="0" cy="60991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750" y="976312"/>
            <a:ext cx="3481324" cy="11705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Многоквартирный дом, </a:t>
            </a:r>
            <a:r>
              <a:rPr lang="ru-RU" dirty="0">
                <a:latin typeface="PF Din Text Cond Pro Light" pitchFamily="2" charset="0" panose="02000000000000000000"/>
              </a:rPr>
              <a:t>за исключением помещений, электроснабжение которых осуществляется без использования общего имущества здания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87900" y="3268606"/>
            <a:ext cx="2604023" cy="32008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err="1">
                <a:solidFill>
                  <a:schemeClr val="bg1"/>
                </a:solidFill>
                <a:latin typeface="+mj-lt"/>
              </a:rPr>
              <a:t>Для корректного оформления заявки необходимо предоставить:</a:t>
            </a: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Контактные данные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Причину обращения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Адрес нахождения </a:t>
            </a:r>
            <a:r>
              <a:rPr lang="ru-RU" sz="1200" dirty="0" err="1">
                <a:solidFill>
                  <a:schemeClr val="bg1"/>
                </a:solidFill>
              </a:rPr>
              <a:t>энергопринимающих</a:t>
            </a:r>
            <a:r>
              <a:rPr lang="ru-RU" sz="1200" dirty="0">
                <a:solidFill>
                  <a:schemeClr val="bg1"/>
                </a:solidFill>
              </a:rPr>
              <a:t> устройств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Место установки прибора учета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Тип и серийный номер прибора учета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Подтверждение полномочий</a:t>
            </a:r>
            <a:r>
              <a:rPr lang="en-US" sz="1200" dirty="0" err="1">
                <a:solidFill>
                  <a:schemeClr val="bg1"/>
                </a:solidFill>
              </a:rPr>
              <a:t/>
            </a:r>
            <a:br>
              <a:rPr lang="en-US" sz="1200" dirty="0" err="1">
                <a:solidFill>
                  <a:schemeClr val="bg1"/>
                </a:solidFill>
              </a:rPr>
            </a:br>
            <a:r>
              <a:rPr lang="ru-RU" sz="1200" dirty="0" err="1">
                <a:solidFill>
                  <a:schemeClr val="bg1"/>
                </a:solidFill>
              </a:rPr>
              <a:t>(при представительстве)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Для юр. лица наименование, ИНН,</a:t>
            </a:r>
            <a:r>
              <a:rPr lang="en-US" sz="1200" dirty="0" err="1">
                <a:solidFill>
                  <a:schemeClr val="bg1"/>
                </a:solidFill>
              </a:rPr>
              <a:t/>
            </a:r>
            <a:br>
              <a:rPr lang="en-US" sz="1200" dirty="0" err="1">
                <a:solidFill>
                  <a:schemeClr val="bg1"/>
                </a:solidFill>
              </a:rPr>
            </a:br>
            <a:r>
              <a:rPr lang="ru-RU" sz="1200" dirty="0" err="1">
                <a:solidFill>
                  <a:schemeClr val="bg1"/>
                </a:solidFill>
              </a:rPr>
              <a:t>номер записи ЕГРЮЛ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itchFamily="34" charset="0" panose="020B0604020202020204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Фактический адрес, номер договора энергоснабжения.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697" y="976312"/>
            <a:ext cx="3552461" cy="11705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Частное домовладение, садоводческое/дачное владение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2">
            <a:lum/>
          </a:blip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ПОВЕРКА ПРИБОРА УЧЕТА ЭЛЕКТРОЭНЕРГИИ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01" y="852560"/>
            <a:ext cx="2604023" cy="1446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При истечении </a:t>
            </a:r>
            <a:r>
              <a:rPr lang="ru-RU" sz="1200" dirty="0" err="1">
                <a:solidFill>
                  <a:schemeClr val="bg1"/>
                </a:solidFill>
                <a:latin typeface="+mj-lt"/>
              </a:rPr>
              <a:t>межповерочного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интервала 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Прибор учета электроэнергии не перестает быть работоспособным, потребитель электроэнергии и дальше продолжает оплачивать электроэнергию по показаниям данного прибора учета до его замены.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0075" y="975794"/>
            <a:ext cx="7619999" cy="97717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Межповерочный</a:t>
            </a:r>
            <a:r>
              <a:rPr lang="ru-RU" dirty="0">
                <a:latin typeface="+mj-lt"/>
              </a:rPr>
              <a:t> интервал (МПИ) </a:t>
            </a:r>
          </a:p>
          <a:p>
            <a:pPr algn="l"/>
            <a:r>
              <a:rPr lang="ru-RU" dirty="0"/>
              <a:t>Интервал времени, в течение которого изготовитель гарантирует точность показаний прибора и соответствие заявленным в паспорте техническим характеристикам.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5" y="2299110"/>
            <a:ext cx="7619999" cy="123377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Истечение </a:t>
            </a:r>
            <a:r>
              <a:rPr lang="ru-RU" dirty="0" err="1">
                <a:latin typeface="+mj-lt"/>
              </a:rPr>
              <a:t>межповерочного</a:t>
            </a:r>
            <a:r>
              <a:rPr lang="ru-RU" dirty="0">
                <a:latin typeface="+mj-lt"/>
              </a:rPr>
              <a:t> интервала</a:t>
            </a:r>
          </a:p>
          <a:p>
            <a:pPr algn="l"/>
            <a:r>
              <a:rPr lang="ru-RU" dirty="0"/>
              <a:t>При истечении МПИ электросетевая или энергосбытовая </a:t>
            </a:r>
            <a:r>
              <a:rPr lang="ru-RU" dirty="0" smtClean="0"/>
              <a:t>(</a:t>
            </a:r>
            <a:r>
              <a:rPr lang="ru-RU" dirty="0">
                <a:latin typeface="PF Din Text Cond Pro Light" pitchFamily="2" charset="0" panose="02000000000000000000"/>
              </a:rPr>
              <a:t>в отношении многоквартирных домов</a:t>
            </a:r>
            <a:r>
              <a:rPr lang="ru-RU" dirty="0" smtClean="0"/>
              <a:t>) </a:t>
            </a:r>
            <a:r>
              <a:rPr lang="ru-RU" dirty="0"/>
              <a:t>организации производят поверку либо замену прибора учета электроэнергии, либо измерительного комплекса (совокупность приборов учёта и измерительных трансформаторов тока и (или) напряжения).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5" y="3880682"/>
            <a:ext cx="7619999" cy="101832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Срок </a:t>
            </a:r>
            <a:r>
              <a:rPr lang="ru-RU" dirty="0" err="1">
                <a:latin typeface="+mj-lt"/>
              </a:rPr>
              <a:t>межповерочного</a:t>
            </a:r>
            <a:r>
              <a:rPr lang="ru-RU" dirty="0">
                <a:latin typeface="+mj-lt"/>
              </a:rPr>
              <a:t> интервала</a:t>
            </a:r>
          </a:p>
          <a:p>
            <a:pPr algn="l"/>
            <a:r>
              <a:rPr lang="ru-RU" dirty="0"/>
              <a:t>Для большинства приборов учета составляет 16 лет (указывается в паспорте устройства или на корпусе</a:t>
            </a:r>
            <a:br>
              <a:rPr lang="ru-RU" dirty="0"/>
            </a:br>
            <a:r>
              <a:rPr lang="ru-RU" dirty="0"/>
              <a:t>прибора учета электроэнергии).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itchFamily="34" charset="0" panose="020B060602020203020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21463</TotalTime>
  <Pages>0</Pages>
  <Words>1560</Words>
  <Characters>0</Characters>
  <CharactersWithSpaces>0</CharactersWithSpaces>
  <Application>Р7-Офис/2024.4.1.625</Application>
  <DocSecurity>0</DocSecurity>
  <PresentationFormat>Широкоэкранный</PresentationFormat>
  <Lines>0</Lines>
  <Paragraphs>150</Paragraphs>
  <Slides>12</Slides>
  <Notes>1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>ПАО "ФСК ЕЭС"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Мамаева Александра Матвеевна</dc:creator>
  <cp:keywords/>
  <dc:description/>
  <dc:identifier/>
  <dc:language/>
  <cp:lastModifiedBy>Воловикис Владимир Леонтьевич</cp:lastModifiedBy>
  <cp:revision>421</cp:revision>
  <cp:lastPrinted>2025-02-19T08:52:10Z</cp:lastPrinted>
  <dcterms:created xsi:type="dcterms:W3CDTF">2021-05-11T08:59:45Z</dcterms:created>
  <dcterms:modified xsi:type="dcterms:W3CDTF">2025-03-07T11:55:12Z</dcterms:modified>
  <cp:category/>
  <cp:contentStatus/>
  <cp:version/>
</cp:coreProperties>
</file>