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26"/>
  </p:notesMasterIdLst>
  <p:handoutMasterIdLst>
    <p:handoutMasterId r:id="rId27"/>
  </p:handoutMasterIdLst>
  <p:sldIdLst>
    <p:sldId id="1349" r:id="rId2"/>
    <p:sldId id="1381" r:id="rId3"/>
    <p:sldId id="1384" r:id="rId4"/>
    <p:sldId id="1377" r:id="rId5"/>
    <p:sldId id="1385" r:id="rId6"/>
    <p:sldId id="1386" r:id="rId7"/>
    <p:sldId id="1355" r:id="rId8"/>
    <p:sldId id="1356" r:id="rId9"/>
    <p:sldId id="1390" r:id="rId10"/>
    <p:sldId id="1391" r:id="rId11"/>
    <p:sldId id="1359" r:id="rId12"/>
    <p:sldId id="1360" r:id="rId13"/>
    <p:sldId id="1397" r:id="rId14"/>
    <p:sldId id="1361" r:id="rId15"/>
    <p:sldId id="1378" r:id="rId16"/>
    <p:sldId id="1362" r:id="rId17"/>
    <p:sldId id="1363" r:id="rId18"/>
    <p:sldId id="1364" r:id="rId19"/>
    <p:sldId id="1392" r:id="rId20"/>
    <p:sldId id="1366" r:id="rId21"/>
    <p:sldId id="1379" r:id="rId22"/>
    <p:sldId id="1393" r:id="rId23"/>
    <p:sldId id="1394" r:id="rId24"/>
    <p:sldId id="1396" r:id="rId25"/>
  </p:sldIdLst>
  <p:sldSz cx="12599988" cy="8640763"/>
  <p:notesSz cx="6724650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7209" autoAdjust="0"/>
  </p:normalViewPr>
  <p:slideViewPr>
    <p:cSldViewPr snapToGrid="0" showGuides="1">
      <p:cViewPr varScale="1">
        <p:scale>
          <a:sx n="69" d="100"/>
          <a:sy n="69" d="100"/>
        </p:scale>
        <p:origin x="-1339" y="226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10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76970" custLinFactNeighborX="27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9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31358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7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84064" custLinFactNeighborX="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18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346C6F3-005A-4557-96F5-8703D7F09251}" type="presOf" srcId="{D9C4D902-BD1F-4A38-B8A5-AB2B58925766}" destId="{358BADB0-A89A-48CE-B619-DA3839D44E0F}" srcOrd="0" destOrd="1" presId="urn:microsoft.com/office/officeart/2005/8/layout/hProcess4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A1BAF308-AB9E-4CB9-9BFC-181699EAA8CD}" type="presOf" srcId="{D9C4D902-BD1F-4A38-B8A5-AB2B58925766}" destId="{44CE7E4B-B570-41DA-97BE-9F7D5574F4E3}" srcOrd="1" destOrd="1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3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D9C4D902-BD1F-4A38-B8A5-AB2B58925766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6FA57C59-A309-4D0D-88DF-DC1A1B0F2401}" type="parTrans" cxnId="{198CF78B-BDB6-469D-B9D7-589B4394544F}">
      <dgm:prSet/>
      <dgm:spPr/>
      <dgm:t>
        <a:bodyPr/>
        <a:lstStyle/>
        <a:p>
          <a:endParaRPr lang="ru-RU"/>
        </a:p>
      </dgm:t>
    </dgm:pt>
    <dgm:pt modelId="{BB764740-97CF-4534-BF55-6E66EE5E3312}" type="sibTrans" cxnId="{198CF78B-BDB6-469D-B9D7-589B4394544F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2E2F6236-2355-4A77-99D6-1B4F3AC3BC62}">
      <dgm:prSet phldrT="[Текст]" custT="1"/>
      <dgm:spPr>
        <a:xfrm>
          <a:off x="515375" y="1330940"/>
          <a:ext cx="1605196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5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9FEDDB59-0C94-45E3-8070-7F812EBAA36D}" type="parTrans" cxnId="{3AC56888-6C6F-4A5F-AAF1-01C20C42D98C}">
      <dgm:prSet/>
      <dgm:spPr/>
      <dgm:t>
        <a:bodyPr/>
        <a:lstStyle/>
        <a:p>
          <a:endParaRPr lang="ru-RU"/>
        </a:p>
      </dgm:t>
    </dgm:pt>
    <dgm:pt modelId="{A61CA3BA-DF1B-4CB5-84B2-293FFF0CD02C}" type="sibTrans" cxnId="{3AC56888-6C6F-4A5F-AAF1-01C20C42D98C}">
      <dgm:prSet/>
      <dgm:spPr/>
      <dgm:t>
        <a:bodyPr/>
        <a:lstStyle/>
        <a:p>
          <a:endParaRPr lang="ru-RU"/>
        </a:p>
      </dgm:t>
    </dgm:pt>
    <dgm:pt modelId="{3639CB1E-E875-44E7-B7F0-5748669BB42A}">
      <dgm:prSet phldrT="[Текст]" custT="1"/>
      <dgm:spPr>
        <a:xfrm>
          <a:off x="4345092" y="1330940"/>
          <a:ext cx="1480503" cy="14021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C46EEE42-19BF-4D8A-980F-66692021B397}" type="parTrans" cxnId="{E860C58B-D2CC-4E8A-B16D-282565B74A82}">
      <dgm:prSet/>
      <dgm:spPr/>
      <dgm:t>
        <a:bodyPr/>
        <a:lstStyle/>
        <a:p>
          <a:endParaRPr lang="ru-RU"/>
        </a:p>
      </dgm:t>
    </dgm:pt>
    <dgm:pt modelId="{A40838A3-A1C7-4529-92FD-0FEDC1491C5F}" type="sibTrans" cxnId="{E860C58B-D2CC-4E8A-B16D-282565B74A82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077" custScaleY="157925" custLinFactNeighborX="2752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17826" custLinFactNeighborY="6347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ScaleY="81918" custLinFactNeighborY="8932"/>
      <dgm:spPr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</dgm:spPr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14625" custScaleY="191459" custLinFactNeighborX="17879" custLinFactNeighborY="248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LinFactNeighborX="4927" custLinFactNeighborY="-6167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ScaleX="125601" custScaleY="95663" custLinFactNeighborX="-1579" custLinFactNeighborY="-6615"/>
      <dgm:spPr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</dgm:spPr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104455" custScaleY="206229" custLinFactNeighborX="71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ScaleX="102702" custLinFactNeighborX="8770" custLinFactNeighborY="7191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1D317181-D48C-4D80-A173-1D7E4ACE1D11}" type="presOf" srcId="{D9C4D902-BD1F-4A38-B8A5-AB2B58925766}" destId="{358BADB0-A89A-48CE-B619-DA3839D44E0F}" srcOrd="0" destOrd="1" presId="urn:microsoft.com/office/officeart/2005/8/layout/hProcess4"/>
    <dgm:cxn modelId="{DF04734E-1BE2-4ACC-9148-818AD2397D87}" type="presOf" srcId="{63B2E526-0BFE-4FA5-A8D7-298406FAE965}" destId="{F32D151A-7816-4D8F-AF44-C36440897AD6}" srcOrd="0" destOrd="1" presId="urn:microsoft.com/office/officeart/2005/8/layout/hProcess4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BF137FA9-475F-4BED-B2F3-8861E23A1617}" type="presOf" srcId="{19A2954C-5C74-4380-B53D-3134DFD2BD93}" destId="{CDCAD455-EB6B-402B-B181-8BA63311810D}" srcOrd="0" destOrd="0" presId="urn:microsoft.com/office/officeart/2005/8/layout/hProcess4"/>
    <dgm:cxn modelId="{461F18DD-C405-4D4C-996D-A05F4B196387}" type="presOf" srcId="{4DEF7991-DB3B-4EFB-B409-20A96B442569}" destId="{F827665D-69F4-4582-BEB2-A5794CA30A06}" srcOrd="0" destOrd="0" presId="urn:microsoft.com/office/officeart/2005/8/layout/hProcess4"/>
    <dgm:cxn modelId="{5F9AE8B4-8BC6-4BDA-99AE-B99465F0C46D}" type="presOf" srcId="{60526FAA-63B2-4ADE-AAB0-F298E6F23F64}" destId="{44CE7E4B-B570-41DA-97BE-9F7D5574F4E3}" srcOrd="1" destOrd="0" presId="urn:microsoft.com/office/officeart/2005/8/layout/hProcess4"/>
    <dgm:cxn modelId="{A7235A81-7F98-4387-BFFF-757AE83CE23B}" type="presOf" srcId="{A911B4F7-8BC9-47D7-9642-A633630B2A46}" destId="{7CE3F8E3-8C1C-421D-98A7-8FA69EF747B1}" srcOrd="1" destOrd="0" presId="urn:microsoft.com/office/officeart/2005/8/layout/hProcess4"/>
    <dgm:cxn modelId="{48C1A20B-63B8-4373-9D3F-9AFCF9E2DDAA}" type="presOf" srcId="{A911B4F7-8BC9-47D7-9642-A633630B2A46}" destId="{86DDBEE2-8B91-44ED-B629-4631F9E18A12}" srcOrd="0" destOrd="0" presId="urn:microsoft.com/office/officeart/2005/8/layout/hProcess4"/>
    <dgm:cxn modelId="{0DE8548C-EA46-471F-9D0A-E2B34F486B94}" type="presOf" srcId="{E214BA6D-6E14-4C83-A785-B4FF1581D05E}" destId="{C18F92D0-DEF2-4832-8FA1-278D95B6B3A0}" srcOrd="0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5A38B69C-4246-44C5-84D4-F9E3A9471359}" type="presOf" srcId="{8A8884EC-BED0-4A5D-9FB1-F77856440A7A}" destId="{86DDBEE2-8B91-44ED-B629-4631F9E18A12}" srcOrd="0" destOrd="1" presId="urn:microsoft.com/office/officeart/2005/8/layout/hProcess4"/>
    <dgm:cxn modelId="{F7607956-2B68-4120-ABF3-612B16A56CAF}" type="presOf" srcId="{4BA94C8C-63E7-4819-9483-BDD6924D3746}" destId="{92BF8A00-5694-4464-90D9-1154141BC261}" srcOrd="0" destOrd="0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EE56C2B-BB78-4A39-92B4-E33FB9B006F9}" type="presOf" srcId="{60526FAA-63B2-4ADE-AAB0-F298E6F23F64}" destId="{358BADB0-A89A-48CE-B619-DA3839D44E0F}" srcOrd="0" destOrd="0" presId="urn:microsoft.com/office/officeart/2005/8/layout/hProcess4"/>
    <dgm:cxn modelId="{6555265D-F84D-447D-A64E-ABE789D4B9F1}" type="presOf" srcId="{AED6E543-D1E5-49FA-8209-021D517975D8}" destId="{625D5B61-73EB-4687-B366-E6F70F0FDF74}" srcOrd="0" destOrd="0" presId="urn:microsoft.com/office/officeart/2005/8/layout/hProcess4"/>
    <dgm:cxn modelId="{3AC56888-6C6F-4A5F-AAF1-01C20C42D98C}" srcId="{437AB23B-13B0-4AE3-924E-BFAE5EAE00A9}" destId="{2E2F6236-2355-4A77-99D6-1B4F3AC3BC62}" srcOrd="2" destOrd="0" parTransId="{9FEDDB59-0C94-45E3-8070-7F812EBAA36D}" sibTransId="{A61CA3BA-DF1B-4CB5-84B2-293FFF0CD02C}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C499A054-67B8-4B69-AE9C-CEABE27A5324}" type="presOf" srcId="{8A8884EC-BED0-4A5D-9FB1-F77856440A7A}" destId="{7CE3F8E3-8C1C-421D-98A7-8FA69EF747B1}" srcOrd="1" destOrd="1" presId="urn:microsoft.com/office/officeart/2005/8/layout/hProcess4"/>
    <dgm:cxn modelId="{15E9255D-F264-4FF3-A457-4FE4DFA7BC18}" srcId="{4BA94C8C-63E7-4819-9483-BDD6924D3746}" destId="{63B2E526-0BFE-4FA5-A8D7-298406FAE965}" srcOrd="1" destOrd="0" parTransId="{57A5F5D4-98C2-4C16-9F39-F6287D891ABE}" sibTransId="{1E4685F7-B719-48A5-8C55-EDBA33AD99D6}"/>
    <dgm:cxn modelId="{BF3E818A-7A04-45AA-97B0-8860A2C0966B}" type="presOf" srcId="{437AB23B-13B0-4AE3-924E-BFAE5EAE00A9}" destId="{0FFF5994-F4E1-424D-B972-4AA99AE9B8C2}" srcOrd="0" destOrd="0" presId="urn:microsoft.com/office/officeart/2005/8/layout/hProcess4"/>
    <dgm:cxn modelId="{DD34EB33-1DF1-4447-AF25-F4353A8EC964}" type="presOf" srcId="{3639CB1E-E875-44E7-B7F0-5748669BB42A}" destId="{F32D151A-7816-4D8F-AF44-C36440897AD6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E860C58B-D2CC-4E8A-B16D-282565B74A82}" srcId="{4BA94C8C-63E7-4819-9483-BDD6924D3746}" destId="{3639CB1E-E875-44E7-B7F0-5748669BB42A}" srcOrd="0" destOrd="0" parTransId="{C46EEE42-19BF-4D8A-980F-66692021B397}" sibTransId="{A40838A3-A1C7-4529-92FD-0FEDC1491C5F}"/>
    <dgm:cxn modelId="{175F1D6B-76DA-4749-A965-447E569D84BF}" type="presOf" srcId="{3639CB1E-E875-44E7-B7F0-5748669BB42A}" destId="{1A5E6DB2-5944-4C01-A9F4-4A069AB36B67}" srcOrd="1" destOrd="0" presId="urn:microsoft.com/office/officeart/2005/8/layout/hProcess4"/>
    <dgm:cxn modelId="{198CF78B-BDB6-469D-B9D7-589B4394544F}" srcId="{437AB23B-13B0-4AE3-924E-BFAE5EAE00A9}" destId="{D9C4D902-BD1F-4A38-B8A5-AB2B58925766}" srcOrd="1" destOrd="0" parTransId="{6FA57C59-A309-4D0D-88DF-DC1A1B0F2401}" sibTransId="{BB764740-97CF-4534-BF55-6E66EE5E3312}"/>
    <dgm:cxn modelId="{92995197-BAC5-413C-B56F-2D9BDF70F919}" type="presOf" srcId="{D9C4D902-BD1F-4A38-B8A5-AB2B58925766}" destId="{44CE7E4B-B570-41DA-97BE-9F7D5574F4E3}" srcOrd="1" destOrd="1" presId="urn:microsoft.com/office/officeart/2005/8/layout/hProcess4"/>
    <dgm:cxn modelId="{5796BA87-4733-45A1-B802-53D498A8C232}" type="presOf" srcId="{63B2E526-0BFE-4FA5-A8D7-298406FAE965}" destId="{1A5E6DB2-5944-4C01-A9F4-4A069AB36B67}" srcOrd="1" destOrd="1" presId="urn:microsoft.com/office/officeart/2005/8/layout/hProcess4"/>
    <dgm:cxn modelId="{00DDA64D-9EC9-43AC-BF95-F9C4AFC7FB6D}" type="presOf" srcId="{2E2F6236-2355-4A77-99D6-1B4F3AC3BC62}" destId="{44CE7E4B-B570-41DA-97BE-9F7D5574F4E3}" srcOrd="1" destOrd="2" presId="urn:microsoft.com/office/officeart/2005/8/layout/hProcess4"/>
    <dgm:cxn modelId="{D7B1AB5B-2006-422D-A02D-05756C71C3FF}" type="presOf" srcId="{2E2F6236-2355-4A77-99D6-1B4F3AC3BC62}" destId="{358BADB0-A89A-48CE-B619-DA3839D44E0F}" srcOrd="0" destOrd="2" presId="urn:microsoft.com/office/officeart/2005/8/layout/hProcess4"/>
    <dgm:cxn modelId="{DA2A44C4-C78D-494A-9A2E-E04F2C1C8EAD}" type="presParOf" srcId="{625D5B61-73EB-4687-B366-E6F70F0FDF74}" destId="{6AB74C41-EE21-414F-B880-C91960AE5EC4}" srcOrd="0" destOrd="0" presId="urn:microsoft.com/office/officeart/2005/8/layout/hProcess4"/>
    <dgm:cxn modelId="{AED705A7-D5DD-4169-834D-55456C594B30}" type="presParOf" srcId="{625D5B61-73EB-4687-B366-E6F70F0FDF74}" destId="{BC05A9D6-CA71-4512-9D58-2019022C136A}" srcOrd="1" destOrd="0" presId="urn:microsoft.com/office/officeart/2005/8/layout/hProcess4"/>
    <dgm:cxn modelId="{3AE517DB-7846-4D48-8470-4056250A977B}" type="presParOf" srcId="{625D5B61-73EB-4687-B366-E6F70F0FDF74}" destId="{901CFE09-8308-4CB6-B42D-B87DA4DB62C7}" srcOrd="2" destOrd="0" presId="urn:microsoft.com/office/officeart/2005/8/layout/hProcess4"/>
    <dgm:cxn modelId="{2D1E445D-5498-45DA-9DF5-BB7775C4C642}" type="presParOf" srcId="{901CFE09-8308-4CB6-B42D-B87DA4DB62C7}" destId="{574BB2E0-F6FB-4BB5-8728-33C0181856D8}" srcOrd="0" destOrd="0" presId="urn:microsoft.com/office/officeart/2005/8/layout/hProcess4"/>
    <dgm:cxn modelId="{B912B912-9FDD-40BE-8260-96CD820032F9}" type="presParOf" srcId="{574BB2E0-F6FB-4BB5-8728-33C0181856D8}" destId="{324361FE-5E04-4D56-84CD-3FBAD654CDE0}" srcOrd="0" destOrd="0" presId="urn:microsoft.com/office/officeart/2005/8/layout/hProcess4"/>
    <dgm:cxn modelId="{51CC7C26-1D42-4D0F-B635-AAC3A4EA0F66}" type="presParOf" srcId="{574BB2E0-F6FB-4BB5-8728-33C0181856D8}" destId="{358BADB0-A89A-48CE-B619-DA3839D44E0F}" srcOrd="1" destOrd="0" presId="urn:microsoft.com/office/officeart/2005/8/layout/hProcess4"/>
    <dgm:cxn modelId="{AD560179-1540-4077-BE78-5F5455A6E99F}" type="presParOf" srcId="{574BB2E0-F6FB-4BB5-8728-33C0181856D8}" destId="{44CE7E4B-B570-41DA-97BE-9F7D5574F4E3}" srcOrd="2" destOrd="0" presId="urn:microsoft.com/office/officeart/2005/8/layout/hProcess4"/>
    <dgm:cxn modelId="{FE11B3A2-A10E-4D73-97FC-F6AB82CFAA83}" type="presParOf" srcId="{574BB2E0-F6FB-4BB5-8728-33C0181856D8}" destId="{0FFF5994-F4E1-424D-B972-4AA99AE9B8C2}" srcOrd="3" destOrd="0" presId="urn:microsoft.com/office/officeart/2005/8/layout/hProcess4"/>
    <dgm:cxn modelId="{0C72CEF9-6AB2-4FC2-B1BC-C18C179BCE5E}" type="presParOf" srcId="{574BB2E0-F6FB-4BB5-8728-33C0181856D8}" destId="{F268AAC0-5B1D-4FF2-A23A-A4120CB7760F}" srcOrd="4" destOrd="0" presId="urn:microsoft.com/office/officeart/2005/8/layout/hProcess4"/>
    <dgm:cxn modelId="{3A925823-42E7-4F5D-93CD-D7A3F7183284}" type="presParOf" srcId="{901CFE09-8308-4CB6-B42D-B87DA4DB62C7}" destId="{F827665D-69F4-4582-BEB2-A5794CA30A06}" srcOrd="1" destOrd="0" presId="urn:microsoft.com/office/officeart/2005/8/layout/hProcess4"/>
    <dgm:cxn modelId="{51C39B1F-F1CD-4C7C-A9C4-0020807AFDB2}" type="presParOf" srcId="{901CFE09-8308-4CB6-B42D-B87DA4DB62C7}" destId="{0FDFAFA8-BEF1-4EA4-AABF-56E29002ACCE}" srcOrd="2" destOrd="0" presId="urn:microsoft.com/office/officeart/2005/8/layout/hProcess4"/>
    <dgm:cxn modelId="{82E8B5BC-F628-4E42-9A9F-EA80D8697069}" type="presParOf" srcId="{0FDFAFA8-BEF1-4EA4-AABF-56E29002ACCE}" destId="{1406CEDF-8E1C-46FB-9CFF-1DA3A113C7FE}" srcOrd="0" destOrd="0" presId="urn:microsoft.com/office/officeart/2005/8/layout/hProcess4"/>
    <dgm:cxn modelId="{23CD82A9-02ED-44E9-BCC1-BC9000F3EC44}" type="presParOf" srcId="{0FDFAFA8-BEF1-4EA4-AABF-56E29002ACCE}" destId="{86DDBEE2-8B91-44ED-B629-4631F9E18A12}" srcOrd="1" destOrd="0" presId="urn:microsoft.com/office/officeart/2005/8/layout/hProcess4"/>
    <dgm:cxn modelId="{00557736-F5C6-4AC4-86A1-0A9DD946FE46}" type="presParOf" srcId="{0FDFAFA8-BEF1-4EA4-AABF-56E29002ACCE}" destId="{7CE3F8E3-8C1C-421D-98A7-8FA69EF747B1}" srcOrd="2" destOrd="0" presId="urn:microsoft.com/office/officeart/2005/8/layout/hProcess4"/>
    <dgm:cxn modelId="{E72F3868-9135-4122-8427-18C4773FDF0A}" type="presParOf" srcId="{0FDFAFA8-BEF1-4EA4-AABF-56E29002ACCE}" destId="{C18F92D0-DEF2-4832-8FA1-278D95B6B3A0}" srcOrd="3" destOrd="0" presId="urn:microsoft.com/office/officeart/2005/8/layout/hProcess4"/>
    <dgm:cxn modelId="{0056BF0E-1B30-4073-ADC6-C4F506CA7914}" type="presParOf" srcId="{0FDFAFA8-BEF1-4EA4-AABF-56E29002ACCE}" destId="{DCDC6411-C29A-4982-8684-1D1BFC24E8FE}" srcOrd="4" destOrd="0" presId="urn:microsoft.com/office/officeart/2005/8/layout/hProcess4"/>
    <dgm:cxn modelId="{60BE2722-A572-44C2-9511-7C5CC55B0961}" type="presParOf" srcId="{901CFE09-8308-4CB6-B42D-B87DA4DB62C7}" destId="{CDCAD455-EB6B-402B-B181-8BA63311810D}" srcOrd="3" destOrd="0" presId="urn:microsoft.com/office/officeart/2005/8/layout/hProcess4"/>
    <dgm:cxn modelId="{4BFEF5F0-111C-4CC6-B85D-BDBB94970B4B}" type="presParOf" srcId="{901CFE09-8308-4CB6-B42D-B87DA4DB62C7}" destId="{F894E1F7-CE39-4E50-B696-64D75C9AA8FE}" srcOrd="4" destOrd="0" presId="urn:microsoft.com/office/officeart/2005/8/layout/hProcess4"/>
    <dgm:cxn modelId="{4F2A4DFC-554A-4675-A0EC-8A7848F5D02E}" type="presParOf" srcId="{F894E1F7-CE39-4E50-B696-64D75C9AA8FE}" destId="{E1925DF0-50A4-41B2-A5A0-A320ADC8C4E2}" srcOrd="0" destOrd="0" presId="urn:microsoft.com/office/officeart/2005/8/layout/hProcess4"/>
    <dgm:cxn modelId="{F76F8533-869B-422E-80A4-988FAE484CB6}" type="presParOf" srcId="{F894E1F7-CE39-4E50-B696-64D75C9AA8FE}" destId="{F32D151A-7816-4D8F-AF44-C36440897AD6}" srcOrd="1" destOrd="0" presId="urn:microsoft.com/office/officeart/2005/8/layout/hProcess4"/>
    <dgm:cxn modelId="{92012E8B-65D1-40FC-AEC7-DA030BBC14F9}" type="presParOf" srcId="{F894E1F7-CE39-4E50-B696-64D75C9AA8FE}" destId="{1A5E6DB2-5944-4C01-A9F4-4A069AB36B67}" srcOrd="2" destOrd="0" presId="urn:microsoft.com/office/officeart/2005/8/layout/hProcess4"/>
    <dgm:cxn modelId="{968A1C71-C633-40DD-8307-6CFB4D2B8F32}" type="presParOf" srcId="{F894E1F7-CE39-4E50-B696-64D75C9AA8FE}" destId="{92BF8A00-5694-4464-90D9-1154141BC261}" srcOrd="3" destOrd="0" presId="urn:microsoft.com/office/officeart/2005/8/layout/hProcess4"/>
    <dgm:cxn modelId="{B2E10A05-579E-4E74-BBE8-8BA954977321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867754" y="1769248"/>
          <a:ext cx="1702809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Банк с заявкой на получение кредита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09745" y="1811239"/>
        <a:ext cx="1618827" cy="1349700"/>
      </dsp:txXfrm>
    </dsp:sp>
    <dsp:sp modelId="{F827665D-69F4-4582-BEB2-A5794CA30A06}">
      <dsp:nvSpPr>
        <dsp:cNvPr id="0" name=""/>
        <dsp:cNvSpPr/>
      </dsp:nvSpPr>
      <dsp:spPr>
        <a:xfrm>
          <a:off x="1846924" y="2298318"/>
          <a:ext cx="2302074" cy="230207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1071605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1094509" y="3225835"/>
        <a:ext cx="1920683" cy="736200"/>
      </dsp:txXfrm>
    </dsp:sp>
    <dsp:sp modelId="{86DDBEE2-8B91-44ED-B629-4631F9E18A12}">
      <dsp:nvSpPr>
        <dsp:cNvPr id="0" name=""/>
        <dsp:cNvSpPr/>
      </dsp:nvSpPr>
      <dsp:spPr>
        <a:xfrm>
          <a:off x="2967386" y="1769248"/>
          <a:ext cx="2906036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Клиента в Корпорацию для получения гарантии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009377" y="2202243"/>
        <a:ext cx="2822054" cy="1349700"/>
      </dsp:txXfrm>
    </dsp:sp>
    <dsp:sp modelId="{CDCAD455-EB6B-402B-B181-8BA63311810D}">
      <dsp:nvSpPr>
        <dsp:cNvPr id="0" name=""/>
        <dsp:cNvSpPr/>
      </dsp:nvSpPr>
      <dsp:spPr>
        <a:xfrm>
          <a:off x="4491083" y="654750"/>
          <a:ext cx="2728957" cy="2728957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743604" y="1378244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766508" y="1401148"/>
        <a:ext cx="1920683" cy="736200"/>
      </dsp:txXfrm>
    </dsp:sp>
    <dsp:sp modelId="{F32D151A-7816-4D8F-AF44-C36440897AD6}">
      <dsp:nvSpPr>
        <dsp:cNvPr id="0" name=""/>
        <dsp:cNvSpPr/>
      </dsp:nvSpPr>
      <dsp:spPr>
        <a:xfrm>
          <a:off x="6287919" y="1769248"/>
          <a:ext cx="1859750" cy="182468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329910" y="1811239"/>
        <a:ext cx="1775768" cy="1349700"/>
      </dsp:txXfrm>
    </dsp:sp>
    <dsp:sp modelId="{92BF8A00-5694-4464-90D9-1154141BC261}">
      <dsp:nvSpPr>
        <dsp:cNvPr id="0" name=""/>
        <dsp:cNvSpPr/>
      </dsp:nvSpPr>
      <dsp:spPr>
        <a:xfrm>
          <a:off x="6448272" y="3202931"/>
          <a:ext cx="1966491" cy="782008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71176" y="3225835"/>
        <a:ext cx="1920683" cy="73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ADB0-A89A-48CE-B619-DA3839D44E0F}">
      <dsp:nvSpPr>
        <dsp:cNvPr id="0" name=""/>
        <dsp:cNvSpPr/>
      </dsp:nvSpPr>
      <dsp:spPr>
        <a:xfrm>
          <a:off x="626811" y="844132"/>
          <a:ext cx="2307103" cy="294397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в Корпорацию с заявкой на получение предварительного согласия на выдачу гарантии 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Предоставляет пакет документов 2 этапа</a:t>
          </a:r>
          <a:endParaRPr lang="ru-RU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94384" y="911705"/>
        <a:ext cx="2171957" cy="2177976"/>
      </dsp:txXfrm>
    </dsp:sp>
    <dsp:sp modelId="{F827665D-69F4-4582-BEB2-A5794CA30A06}">
      <dsp:nvSpPr>
        <dsp:cNvPr id="0" name=""/>
        <dsp:cNvSpPr/>
      </dsp:nvSpPr>
      <dsp:spPr>
        <a:xfrm>
          <a:off x="1494833" y="2424303"/>
          <a:ext cx="2747285" cy="2250521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F5994-F4E1-424D-B972-4AA99AE9B8C2}">
      <dsp:nvSpPr>
        <dsp:cNvPr id="0" name=""/>
        <dsp:cNvSpPr/>
      </dsp:nvSpPr>
      <dsp:spPr>
        <a:xfrm>
          <a:off x="888607" y="3355854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Инициатор проекта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912007" y="3379254"/>
        <a:ext cx="1962231" cy="752125"/>
      </dsp:txXfrm>
    </dsp:sp>
    <dsp:sp modelId="{86DDBEE2-8B91-44ED-B629-4631F9E18A12}">
      <dsp:nvSpPr>
        <dsp:cNvPr id="0" name=""/>
        <dsp:cNvSpPr/>
      </dsp:nvSpPr>
      <dsp:spPr>
        <a:xfrm>
          <a:off x="3292994" y="577800"/>
          <a:ext cx="2590708" cy="356910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предварительного согласия на выдачу гарантии 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проект в ключевые Банки партнеры для рассмотрения проекта и организации «тендера» среди Банков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368873" y="1418486"/>
        <a:ext cx="2438950" cy="2652535"/>
      </dsp:txXfrm>
    </dsp:sp>
    <dsp:sp modelId="{CDCAD455-EB6B-402B-B181-8BA63311810D}">
      <dsp:nvSpPr>
        <dsp:cNvPr id="0" name=""/>
        <dsp:cNvSpPr/>
      </dsp:nvSpPr>
      <dsp:spPr>
        <a:xfrm>
          <a:off x="3819008" y="-192857"/>
          <a:ext cx="3676924" cy="2800499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F92D0-DEF2-4832-8FA1-278D95B6B3A0}">
      <dsp:nvSpPr>
        <dsp:cNvPr id="0" name=""/>
        <dsp:cNvSpPr/>
      </dsp:nvSpPr>
      <dsp:spPr>
        <a:xfrm>
          <a:off x="3655417" y="491815"/>
          <a:ext cx="2009031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Корпорация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3678817" y="515215"/>
        <a:ext cx="1962231" cy="752125"/>
      </dsp:txXfrm>
    </dsp:sp>
    <dsp:sp modelId="{F32D151A-7816-4D8F-AF44-C36440897AD6}">
      <dsp:nvSpPr>
        <dsp:cNvPr id="0" name=""/>
        <dsp:cNvSpPr/>
      </dsp:nvSpPr>
      <dsp:spPr>
        <a:xfrm>
          <a:off x="6077406" y="393900"/>
          <a:ext cx="2360850" cy="384443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Запрашивает необходимый пакет документов у Заемщика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Самостоятельно принимает решение о предоставлении кредита с учетом решения Корпорации предоставлении предварительного согласия на выдачу гарантии </a:t>
          </a:r>
          <a:endParaRPr lang="ru-RU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146553" y="463047"/>
        <a:ext cx="2222556" cy="2882335"/>
      </dsp:txXfrm>
    </dsp:sp>
    <dsp:sp modelId="{92BF8A00-5694-4464-90D9-1154141BC261}">
      <dsp:nvSpPr>
        <dsp:cNvPr id="0" name=""/>
        <dsp:cNvSpPr/>
      </dsp:nvSpPr>
      <dsp:spPr>
        <a:xfrm>
          <a:off x="6445064" y="3423275"/>
          <a:ext cx="2063315" cy="798925"/>
        </a:xfrm>
        <a:prstGeom prst="roundRect">
          <a:avLst>
            <a:gd name="adj" fmla="val 10000"/>
          </a:avLst>
        </a:prstGeom>
        <a:solidFill>
          <a:srgbClr val="1F4E7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Банк-партнер</a:t>
          </a:r>
          <a:endParaRPr lang="ru-RU" sz="2300" kern="12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sp:txBody>
      <dsp:txXfrm>
        <a:off x="6468464" y="3446675"/>
        <a:ext cx="2016515" cy="752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t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42B58284-BD55-477D-829B-0D8B66B41141}" type="datetimeFigureOut">
              <a:rPr lang="en-US"/>
              <a:pPr/>
              <a:t>4/21/2016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defTabSz="622397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184" tIns="31094" rIns="62184" bIns="31094" numCol="1" anchor="b" anchorCtr="0" compatLnSpc="1">
            <a:prstTxWarp prst="textNoShape">
              <a:avLst/>
            </a:prstTxWarp>
          </a:bodyPr>
          <a:lstStyle>
            <a:lvl1pPr algn="r" defTabSz="622397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09707" y="0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4/21/2016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741363"/>
            <a:ext cx="53990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623" tIns="68315" rIns="136623" bIns="683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1847" y="4690273"/>
            <a:ext cx="5380958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378975"/>
            <a:ext cx="291494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defTabSz="622397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09707" y="9378975"/>
            <a:ext cx="2913396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5" tIns="47403" rIns="94805" bIns="47403" numCol="1" anchor="b" anchorCtr="0" compatLnSpc="1">
            <a:prstTxWarp prst="textNoShape">
              <a:avLst/>
            </a:prstTxWarp>
          </a:bodyPr>
          <a:lstStyle>
            <a:lvl1pPr algn="r" defTabSz="622397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4216178"/>
            <a:ext cx="10001242" cy="2153327"/>
          </a:xfrm>
        </p:spPr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</p:spTree>
    <p:extLst>
      <p:ext uri="{BB962C8B-B14F-4D97-AF65-F5344CB8AC3E}">
        <p14:creationId xmlns:p14="http://schemas.microsoft.com/office/powerpoint/2010/main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Скругленный прямоугольник 123"/>
          <p:cNvSpPr/>
          <p:nvPr/>
        </p:nvSpPr>
        <p:spPr>
          <a:xfrm>
            <a:off x="8758783" y="1679426"/>
            <a:ext cx="3495920" cy="6132388"/>
          </a:xfrm>
          <a:prstGeom prst="roundRect">
            <a:avLst>
              <a:gd name="adj" fmla="val 2995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110" y="152402"/>
            <a:ext cx="8586593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Продукты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7992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68110" y="1730422"/>
            <a:ext cx="4687613" cy="668303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инвестиций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506" y="1708180"/>
            <a:ext cx="3203011" cy="71598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+mj-lt"/>
              </a:rPr>
              <a:t>Основные</a:t>
            </a:r>
            <a:r>
              <a:rPr lang="ru-RU" sz="1200" kern="0" dirty="0" smtClean="0">
                <a:latin typeface="+mj-lt"/>
              </a:rPr>
              <a:t> продукты </a:t>
            </a: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(для всех субъектов МСП)</a:t>
            </a:r>
            <a:endParaRPr lang="ru-RU" sz="1200" kern="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8110" y="2604032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гарантии исполнения контракта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на исполнение контрактов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506" y="2566652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участников </a:t>
            </a:r>
            <a:r>
              <a:rPr lang="ru-RU" sz="1200" b="1" kern="0" dirty="0" smtClean="0">
                <a:latin typeface="+mj-lt"/>
              </a:rPr>
              <a:t>государственных </a:t>
            </a:r>
            <a:r>
              <a:rPr lang="ru-RU" sz="1200" kern="0" dirty="0" smtClean="0">
                <a:latin typeface="+mj-lt"/>
              </a:rPr>
              <a:t>и</a:t>
            </a:r>
            <a:r>
              <a:rPr lang="ru-RU" sz="1200" b="1" kern="0" dirty="0" smtClean="0">
                <a:latin typeface="+mj-lt"/>
              </a:rPr>
              <a:t> муниципальных закупок </a:t>
            </a:r>
            <a:r>
              <a:rPr lang="ru-RU" sz="1200" kern="0" dirty="0" smtClean="0">
                <a:latin typeface="+mj-lt"/>
              </a:rPr>
              <a:t>(44-ФЗ и 223-ФЗ)</a:t>
            </a:r>
            <a:endParaRPr lang="ru-RU" sz="1200" kern="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68110" y="3617985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застройщиков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финансирования индустриальных парков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кредитов для неторгового сектора с целью пополнения оборотных средств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506" y="3575480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</a:t>
            </a:r>
            <a:r>
              <a:rPr lang="ru-RU" sz="1200" b="1" kern="0" dirty="0" smtClean="0">
                <a:latin typeface="+mj-lt"/>
              </a:rPr>
              <a:t>застройщиков</a:t>
            </a:r>
            <a:r>
              <a:rPr lang="ru-RU" sz="1200" kern="0" dirty="0" smtClean="0">
                <a:latin typeface="+mj-lt"/>
              </a:rPr>
              <a:t> и компаний, осуществляющих создание </a:t>
            </a:r>
            <a:r>
              <a:rPr lang="ru-RU" sz="1200" b="1" kern="0" dirty="0" smtClean="0">
                <a:latin typeface="+mj-lt"/>
              </a:rPr>
              <a:t>индустриальных парков</a:t>
            </a:r>
            <a:endParaRPr lang="ru-RU" sz="1200" b="1" kern="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68110" y="4712803"/>
            <a:ext cx="4687613" cy="88951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506" y="4670942"/>
            <a:ext cx="3203011" cy="952972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которым требуется </a:t>
            </a:r>
            <a:r>
              <a:rPr lang="ru-RU" sz="1200" b="1" kern="0" dirty="0" smtClean="0">
                <a:latin typeface="+mj-lt"/>
              </a:rPr>
              <a:t>изменить условия </a:t>
            </a:r>
            <a:r>
              <a:rPr lang="ru-RU" sz="1200" kern="0" dirty="0" smtClean="0">
                <a:latin typeface="+mj-lt"/>
              </a:rPr>
              <a:t>по</a:t>
            </a:r>
            <a:r>
              <a:rPr lang="ru-RU" sz="1200" b="1" kern="0" dirty="0" smtClean="0">
                <a:latin typeface="+mj-lt"/>
              </a:rPr>
              <a:t> </a:t>
            </a:r>
            <a:r>
              <a:rPr lang="ru-RU" sz="1200" kern="0" dirty="0" smtClean="0">
                <a:latin typeface="+mj-lt"/>
              </a:rPr>
              <a:t>действующим</a:t>
            </a:r>
            <a:r>
              <a:rPr lang="ru-RU" sz="1200" b="1" kern="0" dirty="0" smtClean="0">
                <a:latin typeface="+mj-lt"/>
              </a:rPr>
              <a:t> кредитным договорам</a:t>
            </a:r>
            <a:endParaRPr lang="ru-RU" sz="1200" b="1" kern="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668110" y="5807621"/>
            <a:ext cx="4687613" cy="1076308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выданных кредитов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 для обеспечения </a:t>
            </a:r>
            <a:r>
              <a:rPr lang="ru-RU" sz="1200" dirty="0" err="1">
                <a:latin typeface="+mj-lt"/>
                <a:cs typeface="+mn-cs"/>
              </a:rPr>
              <a:t>реструктуриемых</a:t>
            </a:r>
            <a:r>
              <a:rPr lang="ru-RU" sz="1200" dirty="0" smtClean="0">
                <a:latin typeface="+mj-lt"/>
                <a:cs typeface="+mn-cs"/>
              </a:rPr>
              <a:t>/ рефинансируемых </a:t>
            </a:r>
            <a:r>
              <a:rPr lang="ru-RU" sz="1200" dirty="0">
                <a:latin typeface="+mj-lt"/>
                <a:cs typeface="+mn-cs"/>
              </a:rPr>
              <a:t>кредитов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0506" y="5766404"/>
            <a:ext cx="3203011" cy="1153096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для субъектов МСП, </a:t>
            </a:r>
            <a:r>
              <a:rPr lang="ru-RU" sz="1200" b="1" kern="0" dirty="0" smtClean="0">
                <a:latin typeface="+mj-lt"/>
              </a:rPr>
              <a:t>зарегистрированных</a:t>
            </a:r>
            <a:r>
              <a:rPr lang="ru-RU" sz="1200" kern="0" dirty="0" smtClean="0">
                <a:latin typeface="+mj-lt"/>
              </a:rPr>
              <a:t> на территории республики </a:t>
            </a:r>
            <a:r>
              <a:rPr lang="ru-RU" sz="1200" b="1" kern="0" dirty="0" smtClean="0">
                <a:latin typeface="+mj-lt"/>
              </a:rPr>
              <a:t>Крым</a:t>
            </a:r>
            <a:r>
              <a:rPr lang="ru-RU" sz="1200" kern="0" dirty="0" smtClean="0">
                <a:latin typeface="+mj-lt"/>
              </a:rPr>
              <a:t> и/или городе федерального значения </a:t>
            </a:r>
            <a:r>
              <a:rPr lang="ru-RU" sz="1200" b="1" kern="0" dirty="0" smtClean="0">
                <a:latin typeface="+mj-lt"/>
              </a:rPr>
              <a:t>Севастополь</a:t>
            </a:r>
            <a:endParaRPr lang="ru-RU" sz="1200" b="1" kern="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8110" y="7089236"/>
            <a:ext cx="4687613" cy="80864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latin typeface="+mj-lt"/>
                <a:cs typeface="+mn-cs"/>
              </a:rPr>
              <a:t>Контргарантия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Синдицированная гарантия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Прямая гарантия, выдаваемая совместно с поручительством </a:t>
            </a:r>
            <a:r>
              <a:rPr lang="ru-RU" sz="1200" dirty="0" smtClean="0">
                <a:latin typeface="+mj-lt"/>
                <a:cs typeface="+mn-cs"/>
              </a:rPr>
              <a:t>РГО (</a:t>
            </a:r>
            <a:r>
              <a:rPr lang="ru-RU" sz="1200" dirty="0" err="1">
                <a:latin typeface="+mj-lt"/>
                <a:cs typeface="+mn-cs"/>
              </a:rPr>
              <a:t>согарантия</a:t>
            </a:r>
            <a:r>
              <a:rPr lang="ru-RU" sz="1200" dirty="0">
                <a:latin typeface="+mj-lt"/>
                <a:cs typeface="+mn-cs"/>
              </a:rPr>
              <a:t>)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70506" y="7061989"/>
            <a:ext cx="3203011" cy="866338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lIns="1044000" rIns="72000"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latin typeface="+mj-lt"/>
              </a:rPr>
              <a:t>Продукты с участием </a:t>
            </a:r>
            <a:r>
              <a:rPr lang="ru-RU" sz="1200" b="1" kern="0" dirty="0" smtClean="0">
                <a:latin typeface="+mj-lt"/>
              </a:rPr>
              <a:t>региональных гарантийных организаций </a:t>
            </a:r>
            <a:r>
              <a:rPr lang="ru-RU" sz="1200" kern="0" dirty="0" smtClean="0">
                <a:latin typeface="+mj-lt"/>
              </a:rPr>
              <a:t>(РГО)</a:t>
            </a:r>
            <a:endParaRPr lang="ru-RU" sz="1200" kern="0" dirty="0">
              <a:latin typeface="+mj-lt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117668" y="10973081"/>
            <a:ext cx="5112568" cy="820786"/>
          </a:xfrm>
          <a:prstGeom prst="rect">
            <a:avLst/>
          </a:prstGeom>
          <a:noFill/>
        </p:spPr>
      </p:sp>
      <p:sp>
        <p:nvSpPr>
          <p:cNvPr id="70" name="TextBox 69"/>
          <p:cNvSpPr txBox="1"/>
          <p:nvPr/>
        </p:nvSpPr>
        <p:spPr>
          <a:xfrm>
            <a:off x="9452775" y="7241387"/>
            <a:ext cx="2801927" cy="504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1F4E79"/>
                </a:solidFill>
                <a:latin typeface="Arial Narrow" panose="020B0606020202030204" pitchFamily="34" charset="0"/>
              </a:rPr>
              <a:t>Более подробно условия гарантийных на официальном сайте Корпорации</a:t>
            </a:r>
          </a:p>
        </p:txBody>
      </p:sp>
      <p:sp>
        <p:nvSpPr>
          <p:cNvPr id="75" name="Текст 2"/>
          <p:cNvSpPr txBox="1">
            <a:spLocks/>
          </p:cNvSpPr>
          <p:nvPr/>
        </p:nvSpPr>
        <p:spPr>
          <a:xfrm>
            <a:off x="8758783" y="678729"/>
            <a:ext cx="3896694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Условия</a:t>
            </a:r>
            <a:endParaRPr lang="ru-RU" b="1" kern="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751814" y="1453370"/>
            <a:ext cx="3502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8758783" y="1983375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Срок гарантии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0251476" y="1980956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15 лет </a:t>
            </a:r>
            <a:endParaRPr lang="ru-RU" sz="16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зависимости от условий конкретного 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продукта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0251476" y="1866310"/>
            <a:ext cx="0" cy="66830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758783" y="2645295"/>
            <a:ext cx="1492693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Вознаграждение за гарантию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10251476" y="2640581"/>
            <a:ext cx="200322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1,25%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годовых</a:t>
            </a:r>
            <a:r>
              <a:rPr lang="ru-RU" sz="11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 </a:t>
            </a:r>
            <a:endParaRPr lang="ru-RU" sz="11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суммы гарантии за весь срок действия гарантии</a:t>
            </a: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10251476" y="2640581"/>
            <a:ext cx="0" cy="78469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758783" y="3688063"/>
            <a:ext cx="1492693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Порядок уплаты вознаграждения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251476" y="3684521"/>
            <a:ext cx="2003227" cy="5895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Единовременно / ежегодно / 1 раз в полгода / ежеквартально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0251476" y="3684521"/>
            <a:ext cx="0" cy="589549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8758783" y="4542253"/>
            <a:ext cx="1492693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t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Сумма гарантии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10251476" y="4532148"/>
            <a:ext cx="2003227" cy="16820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50%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от суммы кредита </a:t>
            </a:r>
            <a:endParaRPr lang="ru-RU" sz="1200" kern="0" dirty="0" smtClean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до </a:t>
            </a: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70% </a:t>
            </a: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 рамках продуктов для участников государственных и муниципальных закупок и в рамках продукта «</a:t>
            </a:r>
            <a:r>
              <a:rPr lang="ru-RU" sz="1200" kern="0" dirty="0" err="1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Согарантия</a:t>
            </a:r>
            <a:r>
              <a:rPr lang="ru-RU" sz="1200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»</a:t>
            </a: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10251476" y="4532148"/>
            <a:ext cx="0" cy="1682053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8758783" y="6481259"/>
            <a:ext cx="1492693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tIns="0" rtlCol="0" anchor="ctr"/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Обеспечение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0251476" y="6478840"/>
            <a:ext cx="2003227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требуется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0251476" y="6478840"/>
            <a:ext cx="0" cy="40267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Группа 124"/>
          <p:cNvGrpSpPr/>
          <p:nvPr/>
        </p:nvGrpSpPr>
        <p:grpSpPr>
          <a:xfrm>
            <a:off x="8957035" y="7262725"/>
            <a:ext cx="431915" cy="461665"/>
            <a:chOff x="200025" y="5799115"/>
            <a:chExt cx="475107" cy="507831"/>
          </a:xfrm>
        </p:grpSpPr>
        <p:sp>
          <p:nvSpPr>
            <p:cNvPr id="126" name="Равнобедренный треугольник 12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>
            <a:off x="3573517" y="249540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573517" y="350423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573517" y="4599697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73517" y="5695159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573517" y="6990745"/>
            <a:ext cx="478220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480603" y="2699220"/>
            <a:ext cx="73449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kern="0" dirty="0" smtClean="0"/>
              <a:t>ГОСЗАКАЗ</a:t>
            </a:r>
            <a:endParaRPr lang="ru-RU" sz="8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751" y="6339465"/>
            <a:ext cx="1048200" cy="524186"/>
          </a:xfrm>
          <a:prstGeom prst="rect">
            <a:avLst/>
          </a:prstGeom>
          <a:noFill/>
        </p:spPr>
        <p:txBody>
          <a:bodyPr wrap="square" lIns="72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800" b="1" dirty="0" smtClean="0">
                <a:latin typeface="+mj-lt"/>
                <a:cs typeface="+mn-cs"/>
              </a:rPr>
              <a:t>КРЫМ И СЕВАСТОПОЛЬ</a:t>
            </a:r>
          </a:p>
        </p:txBody>
      </p:sp>
      <p:sp>
        <p:nvSpPr>
          <p:cNvPr id="68" name="Freeform 6"/>
          <p:cNvSpPr>
            <a:spLocks noEditPoints="1"/>
          </p:cNvSpPr>
          <p:nvPr/>
        </p:nvSpPr>
        <p:spPr bwMode="auto">
          <a:xfrm>
            <a:off x="694615" y="5904931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22658" y="7678616"/>
            <a:ext cx="450386" cy="21126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05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3" name="Freeform 9"/>
          <p:cNvSpPr>
            <a:spLocks noEditPoints="1"/>
          </p:cNvSpPr>
          <p:nvPr/>
        </p:nvSpPr>
        <p:spPr bwMode="auto">
          <a:xfrm>
            <a:off x="594466" y="2923325"/>
            <a:ext cx="506770" cy="408169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3761378"/>
            <a:ext cx="602722" cy="6027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8" y="1647889"/>
            <a:ext cx="855087" cy="855087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4" y="7131692"/>
            <a:ext cx="569715" cy="545027"/>
          </a:xfrm>
          <a:prstGeom prst="rect">
            <a:avLst/>
          </a:prstGeom>
        </p:spPr>
      </p:pic>
      <p:grpSp>
        <p:nvGrpSpPr>
          <p:cNvPr id="95" name="Группа 94"/>
          <p:cNvGrpSpPr/>
          <p:nvPr/>
        </p:nvGrpSpPr>
        <p:grpSpPr>
          <a:xfrm>
            <a:off x="533242" y="4826852"/>
            <a:ext cx="629218" cy="741214"/>
            <a:chOff x="504944" y="4355696"/>
            <a:chExt cx="629218" cy="741214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97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99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  <p:sp>
            <p:nvSpPr>
              <p:cNvPr id="100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cs typeface="Arial" pitchFamily="34" charset="0"/>
                </a:endParaRPr>
              </a:p>
            </p:txBody>
          </p:sp>
        </p:grpSp>
        <p:sp>
          <p:nvSpPr>
            <p:cNvPr id="98" name="Прямоугольник 97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58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Скругленный прямоугольник 127"/>
          <p:cNvSpPr/>
          <p:nvPr/>
        </p:nvSpPr>
        <p:spPr>
          <a:xfrm>
            <a:off x="7209322" y="3849023"/>
            <a:ext cx="5045381" cy="3535081"/>
          </a:xfrm>
          <a:prstGeom prst="roundRect">
            <a:avLst>
              <a:gd name="adj" fmla="val 1988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endParaRPr lang="ru-RU" sz="1200" b="1" kern="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Приоритетные направления гарантийной поддержки Корпорации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51350" y="1439247"/>
            <a:ext cx="2213174" cy="923676"/>
            <a:chOff x="704616" y="8731785"/>
            <a:chExt cx="1548850" cy="630883"/>
          </a:xfrm>
        </p:grpSpPr>
        <p:sp>
          <p:nvSpPr>
            <p:cNvPr id="29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0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Фокус поддержки</a:t>
              </a:r>
              <a:endParaRPr lang="ru-RU" sz="1800" b="1" kern="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564525" y="1438257"/>
            <a:ext cx="9690178" cy="92565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 </a:t>
            </a:r>
            <a:r>
              <a:rPr lang="ru-RU" sz="1600" dirty="0"/>
              <a:t>для обеспечения кредитов предприятиям, зарегистрированным в республике </a:t>
            </a:r>
            <a:r>
              <a:rPr lang="ru-RU" sz="1600" dirty="0" smtClean="0"/>
              <a:t>Крым и </a:t>
            </a:r>
            <a:r>
              <a:rPr lang="ru-RU" sz="1600" dirty="0"/>
              <a:t>/ или городе федерального значения </a:t>
            </a:r>
            <a:r>
              <a:rPr lang="ru-RU" sz="1600" dirty="0" smtClean="0"/>
              <a:t>Севастополь</a:t>
            </a:r>
            <a:endParaRPr lang="ru-RU" sz="16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Прямая гарантия</a:t>
            </a:r>
            <a:r>
              <a:rPr lang="ru-RU" sz="1600" dirty="0"/>
              <a:t>, выдаваемая совместно с поручительством </a:t>
            </a:r>
            <a:r>
              <a:rPr lang="ru-RU" sz="1600" dirty="0" smtClean="0"/>
              <a:t>РГО (</a:t>
            </a:r>
            <a:r>
              <a:rPr lang="ru-RU" sz="1600" dirty="0" err="1"/>
              <a:t>согарантия</a:t>
            </a:r>
            <a:r>
              <a:rPr lang="ru-RU" sz="1600" dirty="0"/>
              <a:t>)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2525181"/>
            <a:ext cx="798521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Приоритетный клиентский </a:t>
            </a:r>
            <a:r>
              <a:rPr lang="ru-RU" b="1" kern="0" dirty="0" smtClean="0"/>
              <a:t>сегмент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3299822"/>
            <a:ext cx="64892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7" y="3344950"/>
            <a:ext cx="7985216" cy="2769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/>
              <a:t>Неторговые МСП </a:t>
            </a:r>
            <a:r>
              <a:rPr lang="ru-RU" sz="1400" kern="0" dirty="0"/>
              <a:t>прежде всего с государственными приоритетами развития </a:t>
            </a: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7220607" y="2525181"/>
            <a:ext cx="50340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Регионы приоритетного развития МСП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220607" y="3299822"/>
            <a:ext cx="5034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370507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Сельское хозяйство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 производство с/х продукции)</a:t>
            </a:r>
            <a:endParaRPr lang="ru-RU" sz="1200" kern="0" dirty="0" smtClean="0">
              <a:latin typeface="+mj-lt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789915" y="3849024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Строительство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0507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Обрабатывающее производство </a:t>
            </a:r>
          </a:p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latin typeface="+mj-lt"/>
              </a:rPr>
              <a:t>(в </a:t>
            </a:r>
            <a:r>
              <a:rPr lang="ru-RU" sz="1200" kern="0" dirty="0" err="1">
                <a:latin typeface="+mj-lt"/>
              </a:rPr>
              <a:t>т.ч</a:t>
            </a:r>
            <a:r>
              <a:rPr lang="ru-RU" sz="1200" kern="0" dirty="0">
                <a:latin typeface="+mj-lt"/>
              </a:rPr>
              <a:t>. производство пищевых продуктов)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789915" y="5108709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Транспорт и связь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70507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распределение электроэнергии, газа и воды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789915" y="6368395"/>
            <a:ext cx="2919232" cy="1015710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987425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latin typeface="+mj-lt"/>
              </a:rPr>
              <a:t>Производство и реализация импортозамещающей продукции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83584" y="4268707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Крым и </a:t>
            </a:r>
            <a:r>
              <a:rPr lang="ru-RU" sz="1600" dirty="0" smtClean="0">
                <a:latin typeface="+mj-lt"/>
                <a:cs typeface="+mn-cs"/>
              </a:rPr>
              <a:t>Севастополь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83584" y="4992549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Дальний Восток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983584" y="5716391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Северный Кавказ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3584" y="6440233"/>
            <a:ext cx="3077240" cy="524186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j-lt"/>
                <a:cs typeface="+mn-cs"/>
              </a:rPr>
              <a:t>Моногорода</a:t>
            </a:r>
          </a:p>
        </p:txBody>
      </p:sp>
      <p:sp>
        <p:nvSpPr>
          <p:cNvPr id="71" name="Freeform 6"/>
          <p:cNvSpPr>
            <a:spLocks noEditPoints="1"/>
          </p:cNvSpPr>
          <p:nvPr/>
        </p:nvSpPr>
        <p:spPr bwMode="auto">
          <a:xfrm>
            <a:off x="7557635" y="4288463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Freeform 6"/>
          <p:cNvSpPr>
            <a:spLocks noEditPoints="1"/>
          </p:cNvSpPr>
          <p:nvPr/>
        </p:nvSpPr>
        <p:spPr bwMode="auto">
          <a:xfrm>
            <a:off x="7557635" y="5020892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3" name="Freeform 6"/>
          <p:cNvSpPr>
            <a:spLocks noEditPoints="1"/>
          </p:cNvSpPr>
          <p:nvPr/>
        </p:nvSpPr>
        <p:spPr bwMode="auto">
          <a:xfrm>
            <a:off x="7557635" y="5744734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Freeform 6"/>
          <p:cNvSpPr>
            <a:spLocks noEditPoints="1"/>
          </p:cNvSpPr>
          <p:nvPr/>
        </p:nvSpPr>
        <p:spPr bwMode="auto">
          <a:xfrm>
            <a:off x="7557635" y="6468576"/>
            <a:ext cx="306472" cy="467500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56" y="4016165"/>
            <a:ext cx="602722" cy="602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7" y="5217809"/>
            <a:ext cx="886120" cy="797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9" y="6859512"/>
            <a:ext cx="466807" cy="466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04389">
            <a:off x="3890181" y="6487819"/>
            <a:ext cx="794074" cy="338554"/>
          </a:xfrm>
          <a:prstGeom prst="rect">
            <a:avLst/>
          </a:prstGeom>
          <a:ln w="34925" cmpd="thickThin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" b="1" kern="0" dirty="0" smtClean="0"/>
              <a:t>СДЕЛАНО В РОССИИ</a:t>
            </a:r>
            <a:endParaRPr lang="ru-RU" sz="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8" y="6492543"/>
            <a:ext cx="767413" cy="767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3" y="5312755"/>
            <a:ext cx="702562" cy="702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" y="4012751"/>
            <a:ext cx="705075" cy="7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00" y="2616200"/>
            <a:ext cx="6376191" cy="3835400"/>
          </a:xfrm>
          <a:prstGeom prst="roundRect">
            <a:avLst>
              <a:gd name="adj" fmla="val 2995"/>
            </a:avLst>
          </a:prstGeom>
          <a:solidFill>
            <a:srgbClr val="E7F5FE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1350" y="1408877"/>
            <a:ext cx="11903353" cy="725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Корпорацией по вопросу получения гарантии осуществляет Банк-партнер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Комплект </a:t>
            </a:r>
            <a:r>
              <a:rPr lang="ru-RU" sz="1600" dirty="0"/>
              <a:t>документов для получения гарантии аналогичен комплекту документов для получения кредита (дополнительные документы не запрашиваются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57963611"/>
              </p:ext>
            </p:extLst>
          </p:nvPr>
        </p:nvGraphicFramePr>
        <p:xfrm>
          <a:off x="-228600" y="1998844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3146714"/>
            <a:ext cx="3223715" cy="2823297"/>
            <a:chOff x="9033236" y="2527589"/>
            <a:chExt cx="3223715" cy="2823297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4" y="2527589"/>
              <a:ext cx="3220716" cy="2823297"/>
              <a:chOff x="7124699" y="2596568"/>
              <a:chExt cx="2556218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12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12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53637" y="4015033"/>
              <a:ext cx="962918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&lt; 15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3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15 -</a:t>
              </a: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5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967925"/>
              <a:ext cx="1081451" cy="465341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4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&gt; 50 </a:t>
              </a:r>
              <a:endParaRPr kumimoji="0" lang="ru-RU" sz="1764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млн руб.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до </a:t>
              </a:r>
              <a:r>
                <a:rPr kumimoji="0" lang="ru-RU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10</a:t>
              </a:r>
              <a:r>
                <a:rPr kumimoji="0" lang="ru-RU" sz="1323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12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7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Микросег</a:t>
              </a:r>
              <a:r>
                <a:rPr kumimoji="0" lang="ru-RU" sz="1323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-мент</a:t>
              </a:r>
              <a:endParaRPr kumimoji="0" lang="ru-RU" sz="132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2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Малый сегмент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4911678"/>
              <a:ext cx="978858" cy="40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23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Средний сегмент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449" y="152402"/>
            <a:ext cx="8608254" cy="698685"/>
          </a:xfrm>
        </p:spPr>
        <p:txBody>
          <a:bodyPr/>
          <a:lstStyle/>
          <a:p>
            <a:r>
              <a:rPr lang="ru-RU" dirty="0"/>
              <a:t>Технология предоставления </a:t>
            </a:r>
            <a:r>
              <a:rPr lang="ru-RU" dirty="0" smtClean="0"/>
              <a:t>гарантий – «корпоративный канал»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53425819"/>
              </p:ext>
            </p:extLst>
          </p:nvPr>
        </p:nvGraphicFramePr>
        <p:xfrm>
          <a:off x="122663" y="3686571"/>
          <a:ext cx="8508380" cy="463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Текст 2"/>
          <p:cNvSpPr txBox="1">
            <a:spLocks/>
          </p:cNvSpPr>
          <p:nvPr/>
        </p:nvSpPr>
        <p:spPr>
          <a:xfrm>
            <a:off x="825190" y="1104244"/>
            <a:ext cx="11273396" cy="24864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ru-RU" sz="1600" b="1" dirty="0" smtClean="0"/>
              <a:t>Ключевые требования к проектам для рассмотрения в рамках процедуры приоритетного структурирования  и предоставления Корпорацией предварительного согласия на выдачу гарантии: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6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Сумма </a:t>
            </a:r>
            <a:r>
              <a:rPr lang="ru-RU" sz="1600" dirty="0"/>
              <a:t>проекта более 200 млн. руб., сумма гарантии более 100 млн. руб.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Проект соответствует </a:t>
            </a:r>
            <a:r>
              <a:rPr lang="ru-RU" sz="1600" dirty="0" smtClean="0"/>
              <a:t>приоритетным направлениям </a:t>
            </a:r>
            <a:r>
              <a:rPr lang="ru-RU" sz="1600" dirty="0"/>
              <a:t>развития науки, технологий и техники в Российской Федерации и направления развития критических технологий Российской Федерации в соответствии с Указом Президента Российской Федерации от 07.07.2011 № </a:t>
            </a:r>
            <a:r>
              <a:rPr lang="ru-RU" sz="1600" dirty="0" smtClean="0"/>
              <a:t>899 </a:t>
            </a:r>
            <a:r>
              <a:rPr lang="ru-RU" sz="1600" dirty="0"/>
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</a:t>
            </a:r>
            <a:r>
              <a:rPr lang="ru-RU" sz="1600" dirty="0" smtClean="0"/>
              <a:t>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Проект </a:t>
            </a:r>
            <a:r>
              <a:rPr lang="ru-RU" sz="1600" dirty="0"/>
              <a:t>находится в высокой стадии проработки субъектом </a:t>
            </a:r>
            <a:r>
              <a:rPr lang="ru-RU" sz="1600" dirty="0" smtClean="0"/>
              <a:t>МСП (соответствует требованиям в чек листе)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98173" y="3686571"/>
            <a:ext cx="3456529" cy="457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+mn-lt"/>
                <a:cs typeface="+mn-cs"/>
              </a:rPr>
              <a:t>1-ый этап взаимодействия </a:t>
            </a:r>
            <a:r>
              <a:rPr lang="ru-RU" sz="1400" b="1" dirty="0" smtClean="0">
                <a:latin typeface="+mn-lt"/>
                <a:cs typeface="+mn-cs"/>
              </a:rPr>
              <a:t>инициатора проекта с Корпорацией. Пакет документов для направления в Корпорацию.</a:t>
            </a:r>
            <a:endParaRPr lang="ru-RU" sz="1400" b="1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Чек-лист</a:t>
            </a:r>
            <a:endParaRPr lang="ru-RU" sz="1400" dirty="0">
              <a:latin typeface="+mn-lt"/>
              <a:cs typeface="+mn-c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Анкета </a:t>
            </a:r>
            <a:r>
              <a:rPr lang="ru-RU" sz="1400" dirty="0">
                <a:latin typeface="+mn-lt"/>
                <a:cs typeface="+mn-cs"/>
              </a:rPr>
              <a:t>проекта –(предоставляется в формате </a:t>
            </a:r>
            <a:r>
              <a:rPr lang="en-US" sz="1400" dirty="0">
                <a:latin typeface="+mn-lt"/>
                <a:cs typeface="+mn-cs"/>
              </a:rPr>
              <a:t>Microsoft Excel</a:t>
            </a:r>
            <a:r>
              <a:rPr lang="ru-RU" sz="1400" dirty="0">
                <a:latin typeface="+mn-lt"/>
                <a:cs typeface="+mn-cs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+mn-lt"/>
                <a:cs typeface="+mn-cs"/>
              </a:rPr>
              <a:t>Заявка </a:t>
            </a:r>
            <a:r>
              <a:rPr lang="ru-RU" sz="1400" dirty="0">
                <a:latin typeface="+mn-lt"/>
                <a:cs typeface="+mn-cs"/>
              </a:rPr>
              <a:t>на получение банковской гарантии с анкетами </a:t>
            </a:r>
            <a:r>
              <a:rPr lang="ru-RU" sz="1400" dirty="0" err="1">
                <a:latin typeface="+mn-lt"/>
                <a:cs typeface="+mn-cs"/>
              </a:rPr>
              <a:t>бенефициарных</a:t>
            </a:r>
            <a:r>
              <a:rPr lang="ru-RU" sz="1400" dirty="0">
                <a:latin typeface="+mn-lt"/>
                <a:cs typeface="+mn-cs"/>
              </a:rPr>
              <a:t> владельцев (разделы в части Банка заполняется в случае предварительного обращения в банк)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n-lt"/>
                <a:cs typeface="+mn-cs"/>
              </a:rPr>
              <a:t>Информация по ТЭО в соответствии с разделом требованиями по Чек-листу (в форме презентации/бизнес-плана – рекомендуется).</a:t>
            </a:r>
          </a:p>
        </p:txBody>
      </p:sp>
    </p:spTree>
    <p:extLst>
      <p:ext uri="{BB962C8B-B14F-4D97-AF65-F5344CB8AC3E}">
        <p14:creationId xmlns:p14="http://schemas.microsoft.com/office/powerpoint/2010/main" val="2503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784" y="152402"/>
            <a:ext cx="8858715" cy="698685"/>
          </a:xfrm>
        </p:spPr>
        <p:txBody>
          <a:bodyPr/>
          <a:lstStyle/>
          <a:p>
            <a:r>
              <a:rPr lang="ru-RU" dirty="0"/>
              <a:t>Многоканальная система продвижения гарантийных продуктов </a:t>
            </a:r>
            <a:r>
              <a:rPr lang="ru-RU" dirty="0" smtClean="0"/>
              <a:t>НГС</a:t>
            </a:r>
            <a:r>
              <a:rPr lang="ru-RU" dirty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0" dirty="0" smtClean="0"/>
              <a:t>Трехуровневая модель </a:t>
            </a:r>
            <a:r>
              <a:rPr lang="ru-RU" b="0" dirty="0"/>
              <a:t>гарантийной поддержки субъектов </a:t>
            </a:r>
            <a:r>
              <a:rPr lang="ru-RU" b="0" dirty="0" smtClean="0"/>
              <a:t>МСП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638333"/>
              </p:ext>
            </p:extLst>
          </p:nvPr>
        </p:nvGraphicFramePr>
        <p:xfrm>
          <a:off x="370506" y="1824569"/>
          <a:ext cx="11884994" cy="5995205"/>
        </p:xfrm>
        <a:graphic>
          <a:graphicData uri="http://schemas.openxmlformats.org/drawingml/2006/table">
            <a:tbl>
              <a:tblPr/>
              <a:tblGrid>
                <a:gridCol w="1756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87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5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55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5053">
                  <a:extLst>
                    <a:ext uri="{9D8B030D-6E8A-4147-A177-3AD203B41FA5}">
                      <a16:colId xmlns="" xmlns:a16="http://schemas.microsoft.com/office/drawing/2014/main" val="3653545549"/>
                    </a:ext>
                  </a:extLst>
                </a:gridCol>
                <a:gridCol w="3045965">
                  <a:extLst>
                    <a:ext uri="{9D8B030D-6E8A-4147-A177-3AD203B41FA5}">
                      <a16:colId xmlns="" xmlns:a16="http://schemas.microsoft.com/office/drawing/2014/main" val="190580340"/>
                    </a:ext>
                  </a:extLst>
                </a:gridCol>
              </a:tblGrid>
              <a:tr h="728847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Клиентский сегмент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2016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823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Корпорация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 («Программа 6,5%»)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Средний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259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82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Микро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991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69200" y="3070923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69200" y="3631885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69200" y="4230430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69200" y="5233824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59675" y="5686128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793100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МСП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63538" y="156774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69200" y="6300411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59675" y="6752715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7000" tIns="0" rIns="27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2. Программа 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659" y="152402"/>
            <a:ext cx="8519044" cy="698685"/>
          </a:xfrm>
        </p:spPr>
        <p:txBody>
          <a:bodyPr/>
          <a:lstStyle/>
          <a:p>
            <a:r>
              <a:rPr lang="ru-RU" dirty="0" smtClean="0"/>
              <a:t>О Корпорации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63538" y="4005313"/>
            <a:ext cx="11891163" cy="3044979"/>
            <a:chOff x="698997" y="2325435"/>
            <a:chExt cx="11891163" cy="304497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705965" y="2325435"/>
              <a:ext cx="1695269" cy="3044979"/>
            </a:xfrm>
            <a:prstGeom prst="roundRect">
              <a:avLst>
                <a:gd name="adj" fmla="val 4144"/>
              </a:avLst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Осуществляет деятельность в соответствии с Федеральным законом от 24.07.07 № 209-ФЗ «О развитии малого и среднего предпринимательства в Российской Федерации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100% акций принадлежит Российской Федерации в лице Федерального агентства по управлению государственным имуществом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Уставный капитал - 50 млрд. рублей</a:t>
              </a:r>
            </a:p>
            <a:p>
              <a:pPr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dirty="0">
                  <a:latin typeface="+mj-lt"/>
                  <a:cs typeface="+mn-cs"/>
                </a:rPr>
                <a:t>Корпорация обеспечивает исполнение обязательств, принятых на себя АО «НДКО «АКГ</a:t>
              </a:r>
              <a:r>
                <a:rPr lang="ru-RU" sz="1600" dirty="0" smtClean="0">
                  <a:latin typeface="+mj-lt"/>
                  <a:cs typeface="+mn-cs"/>
                </a:rPr>
                <a:t>»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8997" y="4209549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Ключевые факты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3134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27656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8805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538" y="2113956"/>
            <a:ext cx="11891164" cy="1456603"/>
            <a:chOff x="698997" y="5644556"/>
            <a:chExt cx="11891164" cy="145660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08299" y="5811037"/>
              <a:ext cx="9681862" cy="1123641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600" dirty="0" smtClean="0">
                  <a:latin typeface="+mj-lt"/>
                  <a:cs typeface="+mn-cs"/>
                </a:rPr>
                <a:t>Корпорация </a:t>
              </a:r>
              <a:r>
                <a:rPr lang="ru-RU" sz="1600" dirty="0">
                  <a:latin typeface="+mj-lt"/>
                  <a:cs typeface="+mn-cs"/>
                </a:rPr>
                <a:t>– институт развития в сфере малого и среднего </a:t>
              </a:r>
              <a:r>
                <a:rPr lang="ru-RU" sz="1600" dirty="0" smtClean="0">
                  <a:latin typeface="+mj-lt"/>
                  <a:cs typeface="+mn-cs"/>
                </a:rPr>
                <a:t>предпринимательства</a:t>
              </a:r>
              <a:endParaRPr lang="ru-RU" sz="1600" dirty="0">
                <a:latin typeface="+mj-lt"/>
                <a:cs typeface="+mn-cs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05965" y="5644556"/>
              <a:ext cx="1695269" cy="1456603"/>
            </a:xfrm>
            <a:prstGeom prst="roundRect">
              <a:avLst>
                <a:gd name="adj" fmla="val 4144"/>
              </a:avLst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439863" defTabSz="914373" fontAlgn="auto">
                <a:spcBef>
                  <a:spcPts val="0"/>
                </a:spcBef>
                <a:spcAft>
                  <a:spcPts val="0"/>
                </a:spcAft>
              </a:pPr>
              <a:endParaRPr lang="ru-RU" sz="2800" b="1" ker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8997" y="6640027"/>
              <a:ext cx="1709204" cy="3511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+mj-lt"/>
                  <a:cs typeface="+mn-cs"/>
                </a:rPr>
                <a:t>Миссия</a:t>
              </a:r>
              <a:endParaRPr lang="ru-RU" sz="1800" b="1" kern="0" dirty="0"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pic>
          <p:nvPicPr>
            <p:cNvPr id="27" name="Picture 10" descr="C:\Users\jsauvageau\Desktop\4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22" y="5785212"/>
              <a:ext cx="762754" cy="7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L-Shape 10"/>
            <p:cNvSpPr/>
            <p:nvPr/>
          </p:nvSpPr>
          <p:spPr>
            <a:xfrm rot="13701821">
              <a:off x="2463710" y="6212656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751292" y="4440431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63697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АО «Федеральная корпорация по развитию малого и среднего предпринимательства</a:t>
            </a:r>
            <a:r>
              <a:rPr lang="ru-RU" b="1" dirty="0" smtClean="0"/>
              <a:t>»</a:t>
            </a:r>
            <a:endParaRPr lang="ru-RU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Приложение 1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Порядок отнесения ЮЛ и ИП к субъектам МСП в соответствии с 209-ФЗ </a:t>
            </a:r>
          </a:p>
        </p:txBody>
      </p:sp>
    </p:spTree>
    <p:extLst>
      <p:ext uri="{BB962C8B-B14F-4D97-AF65-F5344CB8AC3E}">
        <p14:creationId xmlns:p14="http://schemas.microsoft.com/office/powerpoint/2010/main" val="32757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506" y="1213863"/>
            <a:ext cx="11884197" cy="584775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Критерии отнесения юридических лиц и индивидуальных предпринимателей к категории субъектов МСП определены в статье 4 Федерального закона № 209-ФЗ: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90401"/>
              </p:ext>
            </p:extLst>
          </p:nvPr>
        </p:nvGraphicFramePr>
        <p:xfrm>
          <a:off x="363538" y="1984177"/>
          <a:ext cx="11891166" cy="3590136"/>
        </p:xfrm>
        <a:graphic>
          <a:graphicData uri="http://schemas.openxmlformats.org/drawingml/2006/table">
            <a:tbl>
              <a:tblPr firstRow="1" firstCol="1" bandRow="1"/>
              <a:tblGrid>
                <a:gridCol w="409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09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0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994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Наименование требования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0634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Структура уставного (складочного) капитала юридического лица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Российской Федерации, субъектов Российской Федерации, муниципальных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образований, общественных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религиозных организаций (объединений), благотворительных и иных фондов в уставном (складочном) капитале (паевом фонде) Заемщика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25%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 иностранных юридических лиц –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Суммарная доля участия, принадлежащая одному или нескольким юридическим лицам, не являющимся субъектами малого и среднего предпринимательства,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должна превышать 49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%*.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Средняя численность работников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250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4779"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Выручка от реализации товаров (работ, услуг) без учета налога на добавленную стоимость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предшествующий календарный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62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24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9986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649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11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79973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635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297" algn="l" defTabSz="1093324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Не более 2 млрд. 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1307" y="385531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38" y="5836052"/>
            <a:ext cx="118911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*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Указанное ограничение не распространяется: </a:t>
            </a: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хозяйственные общества, хозяйственные партнерства, деятельность которых заключается в практическом применении (внедрении) результатов интеллектуальной деятельности (программ для электронных вычислительных машин, баз данных, изобретений, полезных моделей, промышленных образцов, селекционных достижений, топологий интегральных микросхем, секретов производства (ноу-хау), исключительные права на которые принадлежат учредителям (участникам) соответственно таких хозяйственных обществ, хозяйственных партнерств - бюджетным, автономным научным учреждениям либо являющимся бюджетными учреждениями, автономными учреждениями образовательным организациям высшего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образования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получившие статус участника проекта в соответствии с Федеральным законом от 28 сентября 2010 года N 244-ФЗ "Об инновационном центре "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Сколково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"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+mn-cs"/>
            </a:endParaRPr>
          </a:p>
          <a:p>
            <a:pPr marL="179388" indent="-88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на юридические лица, учредителями (участниками) которых являются юридические лица, включенные в утвержденный Правительством Российской Федерации 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политике". Юридические лица включаются в данный перечень в порядке, установленном Правительством Российской Федерации, при условии соответствия одному из следующих критериев:</a:t>
            </a:r>
          </a:p>
          <a:p>
            <a:pPr marL="179388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а) юридические лица являются открытыми акционерными обществами, не менее пятидесяти процентов акций которых находится в собственности Российской Федерации, или хозяйственными обществами, в которых данные открытые акционерные общества имеют право прямо и (или) косвенно распоряжаться более чем пятьюдесятью процентами голосов, приходящихся на голосующие акции (доли), составляющие уставные капиталы таких хозяйственных обществ, либо имеют возможность назначать единоличный исполнительный орган и (или) более половины состава коллегиального исполнительного органа, а также возможность определять избрание более половины состава совета директоров (наблюдательного совета);</a:t>
            </a:r>
          </a:p>
          <a:p>
            <a:pPr marL="179388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+mn-cs"/>
              </a:rPr>
              <a:t>б) юридические лица являются государственными корпорациями, учрежденными в соответствии с Федеральным законом от 12 января 1996 года N 7-ФЗ "О некоммерческих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val="42609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br>
              <a:rPr lang="ru-RU" dirty="0" smtClean="0"/>
            </a:br>
            <a:r>
              <a:rPr lang="ru-RU" dirty="0" smtClean="0"/>
              <a:t>209-ФЗ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1804" y="3715800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/>
            </a:r>
            <a:br>
              <a:rPr kumimoji="0" lang="ru-RU" altLang="ru-RU" sz="13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endParaRPr kumimoji="0" lang="ru-RU" alt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3" y="2232501"/>
            <a:ext cx="5184595" cy="544976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04" y="2232500"/>
            <a:ext cx="5330749" cy="560339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506" y="1213863"/>
            <a:ext cx="11884197" cy="830997"/>
          </a:xfrm>
          <a:prstGeom prst="rect">
            <a:avLst/>
          </a:prstGeom>
          <a:solidFill>
            <a:srgbClr val="E7F5FE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prstClr val="black"/>
                </a:solidFill>
              </a:rPr>
              <a:t>Перечень юридических лиц, предоставляющих государственную поддержку инновационной деятельности в формах, установленных Федеральным законом от 23 августа 1996 года N 127-ФЗ "О науке и государственной научно-технической политике"</a:t>
            </a:r>
          </a:p>
        </p:txBody>
      </p:sp>
    </p:spTree>
    <p:extLst>
      <p:ext uri="{BB962C8B-B14F-4D97-AF65-F5344CB8AC3E}">
        <p14:creationId xmlns:p14="http://schemas.microsoft.com/office/powerpoint/2010/main" val="22528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отнесения ЮЛ и ИП к субъектам МСП в соответствии с </a:t>
            </a:r>
            <a:br>
              <a:rPr lang="ru-RU" dirty="0"/>
            </a:br>
            <a:r>
              <a:rPr lang="ru-RU" dirty="0"/>
              <a:t>209-ФЗ</a:t>
            </a: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370506" y="851087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Первичная сегментация субъекта МСП</a:t>
            </a:r>
            <a:endParaRPr lang="ru-RU" b="1" kern="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3538" y="1632965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63538" y="1890330"/>
            <a:ext cx="11878481" cy="2295092"/>
            <a:chOff x="363538" y="1890330"/>
            <a:chExt cx="11878481" cy="18553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63538" y="1978680"/>
              <a:ext cx="7720038" cy="1767031"/>
              <a:chOff x="363538" y="2361861"/>
              <a:chExt cx="6848118" cy="2220413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363538" y="2361861"/>
                <a:ext cx="5009846" cy="2220413"/>
                <a:chOff x="900923" y="2297747"/>
                <a:chExt cx="4553513" cy="1577725"/>
              </a:xfrm>
            </p:grpSpPr>
            <p:sp>
              <p:nvSpPr>
                <p:cNvPr id="61" name="Rectangle 2">
                  <a:hlinkClick r:id="" action="ppaction://noaction"/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900923" y="2550332"/>
                  <a:ext cx="1680352" cy="943324"/>
                </a:xfrm>
                <a:prstGeom prst="rect">
                  <a:avLst/>
                </a:prstGeom>
                <a:noFill/>
                <a:ln>
                  <a:solidFill>
                    <a:srgbClr val="1F4E79"/>
                  </a:solidFill>
                </a:ln>
              </p:spPr>
              <p:txBody>
                <a:bodyPr wrap="square" lIns="72000" tIns="0" rIns="36000" bIns="0" anchor="ctr">
                  <a:noAutofit/>
                </a:bodyPr>
                <a:lstStyle/>
                <a:p>
                  <a:pPr marL="177800" defTabSz="957263">
                    <a:lnSpc>
                      <a:spcPct val="106000"/>
                    </a:lnSpc>
                    <a:spcBef>
                      <a:spcPts val="300"/>
                    </a:spcBef>
                  </a:pPr>
                  <a:r>
                    <a:rPr lang="ru-RU" altLang="ja-JP" sz="1400" dirty="0">
                      <a:latin typeface="+mn-lt"/>
                      <a:cs typeface="+mn-cs"/>
                    </a:rPr>
                    <a:t>Анализируем </a:t>
                  </a:r>
                  <a:r>
                    <a:rPr lang="ru-RU" altLang="ja-JP" sz="1400" dirty="0" smtClean="0">
                      <a:latin typeface="+mn-lt"/>
                      <a:cs typeface="+mn-cs"/>
                    </a:rPr>
                    <a:t>календарный год, </a:t>
                  </a:r>
                  <a:r>
                    <a:rPr lang="ru-RU" altLang="ja-JP" sz="1400" dirty="0" smtClean="0"/>
                    <a:t>предшествующий текущему</a:t>
                  </a:r>
                  <a:endParaRPr lang="ru-RU" altLang="ja-JP" sz="1400" b="1" dirty="0">
                    <a:latin typeface="+mn-lt"/>
                    <a:cs typeface="+mn-cs"/>
                  </a:endParaRPr>
                </a:p>
              </p:txBody>
            </p:sp>
            <p:grpSp>
              <p:nvGrpSpPr>
                <p:cNvPr id="53" name="Группа 52"/>
                <p:cNvGrpSpPr/>
                <p:nvPr/>
              </p:nvGrpSpPr>
              <p:grpSpPr>
                <a:xfrm>
                  <a:off x="3276600" y="2297747"/>
                  <a:ext cx="2177836" cy="644304"/>
                  <a:chOff x="4426165" y="6418251"/>
                  <a:chExt cx="2177836" cy="644304"/>
                </a:xfrm>
              </p:grpSpPr>
              <p:sp>
                <p:nvSpPr>
                  <p:cNvPr id="59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4933172" y="6418251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соответствует критериям 209-ФЗ</a:t>
                    </a: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426165" y="6418251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altLang="ja-JP" sz="3600" kern="0" dirty="0">
                        <a:solidFill>
                          <a:srgbClr val="3C8A2E"/>
                        </a:solidFill>
                        <a:ea typeface="ＭＳ Ｐゴシック" charset="-128"/>
                        <a:sym typeface="Wingdings" pitchFamily="2" charset="2"/>
                      </a:rPr>
                      <a:t></a:t>
                    </a:r>
                    <a:endParaRPr lang="en-US" sz="3600" kern="0" dirty="0">
                      <a:solidFill>
                        <a:srgbClr val="3C8A2E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grpSp>
              <p:nvGrpSpPr>
                <p:cNvPr id="54" name="Группа 53"/>
                <p:cNvGrpSpPr/>
                <p:nvPr/>
              </p:nvGrpSpPr>
              <p:grpSpPr>
                <a:xfrm>
                  <a:off x="3276600" y="3231168"/>
                  <a:ext cx="2177836" cy="644304"/>
                  <a:chOff x="4426165" y="7161812"/>
                  <a:chExt cx="2177836" cy="644304"/>
                </a:xfrm>
              </p:grpSpPr>
              <p:sp>
                <p:nvSpPr>
                  <p:cNvPr id="57" name="Rectangle 2">
                    <a:hlinkClick r:id="" action="ppaction://noaction"/>
                  </p:cNvPr>
                  <p:cNvSpPr>
                    <a:spLocks noChangeArrowheads="1"/>
                  </p:cNvSpPr>
                  <p:nvPr>
                    <p:custDataLst>
                      <p:tags r:id="rId4"/>
                    </p:custDataLst>
                  </p:nvPr>
                </p:nvSpPr>
                <p:spPr bwMode="auto">
                  <a:xfrm>
                    <a:off x="4933172" y="7161812"/>
                    <a:ext cx="1670829" cy="644304"/>
                  </a:xfrm>
                  <a:prstGeom prst="rect">
                    <a:avLst/>
                  </a:prstGeom>
                  <a:noFill/>
                  <a:ln>
                    <a:solidFill>
                      <a:srgbClr val="72C7E7"/>
                    </a:solidFill>
                  </a:ln>
                </p:spPr>
                <p:txBody>
                  <a:bodyPr wrap="square" lIns="72000" tIns="0" rIns="36000" bIns="0" anchor="ctr">
                    <a:noAutofit/>
                  </a:bodyPr>
                  <a:lstStyle/>
                  <a:p>
                    <a:pPr marL="177800" defTabSz="957263">
                      <a:lnSpc>
                        <a:spcPct val="106000"/>
                      </a:lnSpc>
                      <a:spcBef>
                        <a:spcPts val="300"/>
                      </a:spcBef>
                    </a:pPr>
                    <a:r>
                      <a:rPr lang="ru-RU" altLang="ja-JP" sz="1400" dirty="0">
                        <a:latin typeface="+mn-lt"/>
                        <a:cs typeface="+mn-cs"/>
                      </a:rPr>
                      <a:t>ЮЛ или ИП не соответствует критериям 209-ФЗ</a:t>
                    </a: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4426165" y="7161812"/>
                    <a:ext cx="506931" cy="64430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rgbClr val="72C7E7"/>
                    </a:solidFill>
                  </a:ln>
                </p:spPr>
                <p:txBody>
                  <a:bodyPr wrap="square" lIns="36000" tIns="36000" rIns="36000" bIns="36000" rtlCol="0" anchor="ctr">
                    <a:noAutofit/>
                  </a:bodyPr>
                  <a:lstStyle/>
                  <a:p>
                    <a:pPr algn="ctr"/>
                    <a:r>
                      <a:rPr lang="en-US" altLang="ja-JP" sz="3600" dirty="0">
                        <a:solidFill>
                          <a:srgbClr val="C00000"/>
                        </a:solidFill>
                        <a:ea typeface="ＭＳ Ｐゴシック" charset="-128"/>
                        <a:sym typeface="Wingdings" pitchFamily="2" charset="2"/>
                      </a:rPr>
                      <a:t></a:t>
                    </a:r>
                    <a:endParaRPr lang="en-US" sz="3600" dirty="0">
                      <a:solidFill>
                        <a:srgbClr val="C00000"/>
                      </a:solidFill>
                      <a:ea typeface="ＭＳ Ｐゴシック" charset="-128"/>
                      <a:sym typeface="Wingdings" pitchFamily="2" charset="2"/>
                    </a:endParaRPr>
                  </a:p>
                </p:txBody>
              </p:sp>
            </p:grpSp>
            <p:cxnSp>
              <p:nvCxnSpPr>
                <p:cNvPr id="55" name="Соединительная линия уступом 54"/>
                <p:cNvCxnSpPr>
                  <a:stCxn id="61" idx="3"/>
                  <a:endCxn id="60" idx="1"/>
                </p:cNvCxnSpPr>
                <p:nvPr/>
              </p:nvCxnSpPr>
              <p:spPr>
                <a:xfrm flipV="1">
                  <a:off x="2581275" y="2619899"/>
                  <a:ext cx="695325" cy="402096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Соединительная линия уступом 5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2581275" y="3021995"/>
                  <a:ext cx="695325" cy="531325"/>
                </a:xfrm>
                <a:prstGeom prst="bentConnector3">
                  <a:avLst/>
                </a:prstGeom>
                <a:ln w="7620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725824" y="2361862"/>
                <a:ext cx="1485832" cy="9067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является субъектом МСП</a:t>
                </a:r>
              </a:p>
            </p:txBody>
          </p:sp>
          <p:cxnSp>
            <p:nvCxnSpPr>
              <p:cNvPr id="76" name="Прямая со стрелкой 75"/>
              <p:cNvCxnSpPr>
                <a:stCxn id="59" idx="3"/>
                <a:endCxn id="63" idx="1"/>
              </p:cNvCxnSpPr>
              <p:nvPr/>
            </p:nvCxnSpPr>
            <p:spPr>
              <a:xfrm>
                <a:off x="5373384" y="2815242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2">
                <a:hlinkClick r:id="" action="ppaction://noaction"/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725824" y="3675512"/>
                <a:ext cx="1485832" cy="906761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wrap="square" lIns="72000" tIns="0" rIns="36000" bIns="0" anchor="ctr">
                <a:noAutofit/>
              </a:bodyPr>
              <a:lstStyle/>
              <a:p>
                <a:pPr algn="ctr" defTabSz="957263">
                  <a:lnSpc>
                    <a:spcPct val="106000"/>
                  </a:lnSpc>
                  <a:spcBef>
                    <a:spcPts val="300"/>
                  </a:spcBef>
                </a:pP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ЮЛ </a:t>
                </a:r>
                <a:r>
                  <a:rPr lang="en-US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/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ИП </a:t>
                </a:r>
                <a:r>
                  <a:rPr lang="ru-RU" altLang="ja-JP" sz="1400" b="1" dirty="0" smtClean="0">
                    <a:solidFill>
                      <a:schemeClr val="bg1"/>
                    </a:solidFill>
                    <a:latin typeface="+mn-lt"/>
                    <a:cs typeface="+mn-cs"/>
                  </a:rPr>
                  <a:t>не является </a:t>
                </a:r>
                <a:r>
                  <a:rPr lang="ru-RU" altLang="ja-JP" sz="1400" b="1" dirty="0">
                    <a:solidFill>
                      <a:schemeClr val="bg1"/>
                    </a:solidFill>
                    <a:latin typeface="+mn-lt"/>
                    <a:cs typeface="+mn-cs"/>
                  </a:rPr>
                  <a:t>субъектом МСП</a:t>
                </a:r>
              </a:p>
            </p:txBody>
          </p:sp>
          <p:cxnSp>
            <p:nvCxnSpPr>
              <p:cNvPr id="95" name="Прямая со стрелкой 94"/>
              <p:cNvCxnSpPr>
                <a:stCxn id="57" idx="3"/>
                <a:endCxn id="93" idx="1"/>
              </p:cNvCxnSpPr>
              <p:nvPr/>
            </p:nvCxnSpPr>
            <p:spPr>
              <a:xfrm>
                <a:off x="5373384" y="4128893"/>
                <a:ext cx="352440" cy="0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Прямоугольник 95"/>
            <p:cNvSpPr/>
            <p:nvPr/>
          </p:nvSpPr>
          <p:spPr>
            <a:xfrm>
              <a:off x="8599471" y="1890330"/>
              <a:ext cx="3642548" cy="1611409"/>
            </a:xfrm>
            <a:prstGeom prst="rect">
              <a:avLst/>
            </a:prstGeom>
            <a:solidFill>
              <a:srgbClr val="E7F5FE"/>
            </a:solidFill>
          </p:spPr>
          <p:txBody>
            <a:bodyPr wrap="square" lIns="144000" tIns="0" rIns="36000" bIns="0" anchor="ctr">
              <a:noAutofit/>
            </a:bodyPr>
            <a:lstStyle/>
            <a:p>
              <a:pPr marL="627063" defTabSz="957263">
                <a:lnSpc>
                  <a:spcPct val="106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1F4E79"/>
                  </a:solidFill>
                </a:rPr>
                <a:t>В целях </a:t>
              </a:r>
              <a:r>
                <a:rPr lang="ru-RU" sz="1600" dirty="0">
                  <a:solidFill>
                    <a:srgbClr val="1F4E79"/>
                  </a:solidFill>
                </a:rPr>
                <a:t>первичной сегментации не </a:t>
              </a:r>
              <a:r>
                <a:rPr lang="ru-RU" sz="1600" dirty="0" smtClean="0">
                  <a:solidFill>
                    <a:srgbClr val="1F4E79"/>
                  </a:solidFill>
                </a:rPr>
                <a:t>анализируются: 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текущий отчетный период</a:t>
              </a:r>
            </a:p>
            <a:p>
              <a:pPr marL="801688" indent="-174625" defTabSz="957263">
                <a:lnSpc>
                  <a:spcPct val="106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rgbClr val="1F4E79"/>
                  </a:solidFill>
                  <a:latin typeface="+mn-lt"/>
                  <a:cs typeface="+mn-cs"/>
                </a:rPr>
                <a:t>периоды до календарного года, </a:t>
              </a:r>
              <a:r>
                <a:rPr lang="ru-RU" sz="1600" dirty="0" smtClean="0">
                  <a:solidFill>
                    <a:srgbClr val="1F4E79"/>
                  </a:solidFill>
                </a:rPr>
                <a:t>предшествующего текущему</a:t>
              </a:r>
              <a:r>
                <a:rPr lang="en-US" sz="1600" dirty="0" smtClean="0">
                  <a:solidFill>
                    <a:srgbClr val="1F4E79"/>
                  </a:solidFill>
                </a:rPr>
                <a:t>*</a:t>
              </a:r>
              <a:r>
                <a:rPr lang="ru-RU" sz="1600" dirty="0" smtClean="0">
                  <a:solidFill>
                    <a:srgbClr val="1F4E79"/>
                  </a:solidFill>
                </a:rPr>
                <a:t> </a:t>
              </a:r>
              <a:endParaRPr lang="ru-RU" sz="1600" dirty="0">
                <a:solidFill>
                  <a:srgbClr val="1F4E79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38" y="6103406"/>
            <a:ext cx="11878480" cy="1205317"/>
          </a:xfrm>
          <a:prstGeom prst="rect">
            <a:avLst/>
          </a:prstGeom>
          <a:solidFill>
            <a:srgbClr val="E7F5FE"/>
          </a:solidFill>
        </p:spPr>
        <p:txBody>
          <a:bodyPr wrap="square" lIns="144000" tIns="0" rIns="36000" bIns="0" anchor="ctr">
            <a:noAutofit/>
          </a:bodyPr>
          <a:lstStyle/>
          <a:p>
            <a:pPr marL="627063"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Категория субъекта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МСП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изменяется в случае, если предельные значения </a:t>
            </a:r>
            <a:r>
              <a:rPr lang="ru-RU" sz="1600" dirty="0">
                <a:solidFill>
                  <a:srgbClr val="1F4E79"/>
                </a:solidFill>
              </a:rPr>
              <a:t>в течение </a:t>
            </a:r>
            <a:r>
              <a:rPr lang="en-US" sz="1600" dirty="0" smtClean="0">
                <a:solidFill>
                  <a:srgbClr val="1F4E79"/>
                </a:solidFill>
              </a:rPr>
              <a:t>3</a:t>
            </a:r>
            <a:r>
              <a:rPr lang="ru-RU" sz="1600" dirty="0" smtClean="0">
                <a:solidFill>
                  <a:srgbClr val="1F4E79"/>
                </a:solidFill>
              </a:rPr>
              <a:t> </a:t>
            </a:r>
            <a:r>
              <a:rPr lang="ru-RU" sz="1600" dirty="0">
                <a:solidFill>
                  <a:srgbClr val="1F4E79"/>
                </a:solidFill>
              </a:rPr>
              <a:t>календарных лет, следующих один за </a:t>
            </a:r>
            <a:r>
              <a:rPr lang="ru-RU" sz="1600" dirty="0" smtClean="0">
                <a:solidFill>
                  <a:srgbClr val="1F4E79"/>
                </a:solidFill>
              </a:rPr>
              <a:t>другим, находятся на уровне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выше </a:t>
            </a:r>
            <a:r>
              <a:rPr lang="ru-RU" sz="1600" dirty="0">
                <a:solidFill>
                  <a:srgbClr val="1F4E79"/>
                </a:solidFill>
                <a:latin typeface="+mn-lt"/>
                <a:cs typeface="+mn-cs"/>
              </a:rPr>
              <a:t>или ниже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следующих предельных значений, установленных в соответствии со статьей 4 Федерального закона </a:t>
            </a:r>
            <a:r>
              <a:rPr lang="en-US" sz="1600" dirty="0" smtClean="0">
                <a:solidFill>
                  <a:srgbClr val="1F4E79"/>
                </a:solidFill>
                <a:latin typeface="+mn-lt"/>
                <a:cs typeface="+mn-cs"/>
              </a:rPr>
              <a:t>N </a:t>
            </a:r>
            <a:r>
              <a:rPr lang="ru-RU" sz="1600" dirty="0" smtClean="0">
                <a:solidFill>
                  <a:srgbClr val="1F4E79"/>
                </a:solidFill>
                <a:latin typeface="+mn-lt"/>
                <a:cs typeface="+mn-cs"/>
              </a:rPr>
              <a:t>209-ФЗ</a:t>
            </a:r>
            <a:endParaRPr lang="ru-RU" sz="1600" dirty="0">
              <a:solidFill>
                <a:srgbClr val="1F4E79"/>
              </a:solidFill>
              <a:latin typeface="+mn-lt"/>
              <a:cs typeface="+mn-cs"/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370506" y="5119516"/>
            <a:ext cx="806457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smtClean="0"/>
              <a:t>Пересегментация субъекта МСП</a:t>
            </a:r>
            <a:endParaRPr lang="ru-RU" b="1" kern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38" y="5901394"/>
            <a:ext cx="118919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8759417" y="2087943"/>
            <a:ext cx="474736" cy="523220"/>
            <a:chOff x="200025" y="5799115"/>
            <a:chExt cx="475107" cy="523627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87156" y="6444454"/>
            <a:ext cx="474736" cy="523220"/>
            <a:chOff x="200025" y="5799115"/>
            <a:chExt cx="475107" cy="523627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1F4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A1D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6391" y="5799115"/>
              <a:ext cx="284274" cy="523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 smtClean="0">
                  <a:solidFill>
                    <a:srgbClr val="1F4E79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800" i="1" dirty="0">
                <a:solidFill>
                  <a:srgbClr val="1F4E79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560390" y="3921866"/>
            <a:ext cx="38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Например, по состоянию на 2016 г. : 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отчетный период – 2016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предшествующий календарный год – 2015 г.</a:t>
            </a:r>
          </a:p>
          <a:p>
            <a:pPr marL="26670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календарного года, предшествующего текущему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2014 г. и ранее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370506" y="43086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0506" y="6239597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66189" y="2391732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266189" y="4315665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66189" y="6239597"/>
            <a:ext cx="5988514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70506" y="2391732"/>
            <a:ext cx="5778438" cy="1456603"/>
          </a:xfrm>
          <a:prstGeom prst="roundRect">
            <a:avLst>
              <a:gd name="adj" fmla="val 4144"/>
            </a:avLst>
          </a:prstGeom>
          <a:solidFill>
            <a:srgbClr val="E7F5F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Основные задачи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1149183"/>
            <a:ext cx="11884197" cy="725733"/>
          </a:xfrm>
        </p:spPr>
        <p:txBody>
          <a:bodyPr anchor="b"/>
          <a:lstStyle/>
          <a:p>
            <a:r>
              <a:rPr lang="ru-RU" b="1" dirty="0"/>
              <a:t>«Единое окно» по оказанию поддержки субъектам МСП и организациям </a:t>
            </a:r>
            <a:r>
              <a:rPr lang="ru-RU" b="1" dirty="0" smtClean="0"/>
              <a:t>инфраструктуры</a:t>
            </a:r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065775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 smtClean="0">
                <a:latin typeface="+mn-lt"/>
                <a:cs typeface="+mn-cs"/>
              </a:rPr>
              <a:t>Финансирование - привлечение денежных </a:t>
            </a:r>
            <a:r>
              <a:rPr lang="ru-RU" sz="1600" dirty="0">
                <a:latin typeface="+mn-lt"/>
                <a:cs typeface="+mn-cs"/>
              </a:rPr>
              <a:t>средств российских, иностранных и международных организаций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65775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Гарантийная поддержка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65775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Сопровождение инвестиционных проектов МСП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61458" y="2391732"/>
            <a:ext cx="4176000" cy="1442667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Расширение доступа к государственным закупкам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961458" y="4301728"/>
            <a:ext cx="4176000" cy="1470540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Помощь во взаимодействии с органами власти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1458" y="6239597"/>
            <a:ext cx="4176000" cy="1456603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  <a:spcBef>
                <a:spcPts val="1800"/>
              </a:spcBef>
            </a:pPr>
            <a:r>
              <a:rPr lang="ru-RU" sz="1600" dirty="0">
                <a:latin typeface="+mn-lt"/>
                <a:cs typeface="+mn-cs"/>
              </a:rPr>
              <a:t>Развитие законодательства в сфере МСП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6718481" y="6403616"/>
            <a:ext cx="790685" cy="1128564"/>
            <a:chOff x="2992411" y="6448107"/>
            <a:chExt cx="869753" cy="1241420"/>
          </a:xfrm>
        </p:grpSpPr>
        <p:grpSp>
          <p:nvGrpSpPr>
            <p:cNvPr id="60" name="Group 70"/>
            <p:cNvGrpSpPr/>
            <p:nvPr/>
          </p:nvGrpSpPr>
          <p:grpSpPr>
            <a:xfrm>
              <a:off x="2992411" y="6448107"/>
              <a:ext cx="869753" cy="1241420"/>
              <a:chOff x="9005888" y="7118350"/>
              <a:chExt cx="360363" cy="514350"/>
            </a:xfrm>
            <a:solidFill>
              <a:schemeClr val="tx1"/>
            </a:solidFill>
          </p:grpSpPr>
          <p:sp>
            <p:nvSpPr>
              <p:cNvPr id="61" name="Freeform 336"/>
              <p:cNvSpPr>
                <a:spLocks/>
              </p:cNvSpPr>
              <p:nvPr/>
            </p:nvSpPr>
            <p:spPr bwMode="auto">
              <a:xfrm>
                <a:off x="9005888" y="7493000"/>
                <a:ext cx="339725" cy="139700"/>
              </a:xfrm>
              <a:custGeom>
                <a:avLst/>
                <a:gdLst>
                  <a:gd name="T0" fmla="*/ 100 w 116"/>
                  <a:gd name="T1" fmla="*/ 48 h 48"/>
                  <a:gd name="T2" fmla="*/ 17 w 116"/>
                  <a:gd name="T3" fmla="*/ 48 h 48"/>
                  <a:gd name="T4" fmla="*/ 0 w 116"/>
                  <a:gd name="T5" fmla="*/ 31 h 48"/>
                  <a:gd name="T6" fmla="*/ 0 w 116"/>
                  <a:gd name="T7" fmla="*/ 0 h 48"/>
                  <a:gd name="T8" fmla="*/ 12 w 116"/>
                  <a:gd name="T9" fmla="*/ 0 h 48"/>
                  <a:gd name="T10" fmla="*/ 12 w 116"/>
                  <a:gd name="T11" fmla="*/ 31 h 48"/>
                  <a:gd name="T12" fmla="*/ 17 w 116"/>
                  <a:gd name="T13" fmla="*/ 36 h 48"/>
                  <a:gd name="T14" fmla="*/ 100 w 116"/>
                  <a:gd name="T15" fmla="*/ 36 h 48"/>
                  <a:gd name="T16" fmla="*/ 104 w 116"/>
                  <a:gd name="T17" fmla="*/ 31 h 48"/>
                  <a:gd name="T18" fmla="*/ 104 w 116"/>
                  <a:gd name="T19" fmla="*/ 25 h 48"/>
                  <a:gd name="T20" fmla="*/ 116 w 116"/>
                  <a:gd name="T21" fmla="*/ 25 h 48"/>
                  <a:gd name="T22" fmla="*/ 116 w 116"/>
                  <a:gd name="T23" fmla="*/ 31 h 48"/>
                  <a:gd name="T24" fmla="*/ 100 w 116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48">
                    <a:moveTo>
                      <a:pt x="100" y="48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8" y="48"/>
                      <a:pt x="0" y="40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4"/>
                      <a:pt x="14" y="36"/>
                      <a:pt x="17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2" y="36"/>
                      <a:pt x="104" y="34"/>
                      <a:pt x="104" y="31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6" y="40"/>
                      <a:pt x="109" y="48"/>
                      <a:pt x="1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3" name="Freeform 338"/>
              <p:cNvSpPr>
                <a:spLocks/>
              </p:cNvSpPr>
              <p:nvPr/>
            </p:nvSpPr>
            <p:spPr bwMode="auto">
              <a:xfrm>
                <a:off x="9005888" y="7118350"/>
                <a:ext cx="360363" cy="458788"/>
              </a:xfrm>
              <a:custGeom>
                <a:avLst/>
                <a:gdLst>
                  <a:gd name="T0" fmla="*/ 32 w 123"/>
                  <a:gd name="T1" fmla="*/ 157 h 157"/>
                  <a:gd name="T2" fmla="*/ 20 w 123"/>
                  <a:gd name="T3" fmla="*/ 157 h 157"/>
                  <a:gd name="T4" fmla="*/ 20 w 123"/>
                  <a:gd name="T5" fmla="*/ 154 h 157"/>
                  <a:gd name="T6" fmla="*/ 38 w 123"/>
                  <a:gd name="T7" fmla="*/ 136 h 157"/>
                  <a:gd name="T8" fmla="*/ 107 w 123"/>
                  <a:gd name="T9" fmla="*/ 136 h 157"/>
                  <a:gd name="T10" fmla="*/ 111 w 123"/>
                  <a:gd name="T11" fmla="*/ 131 h 157"/>
                  <a:gd name="T12" fmla="*/ 111 w 123"/>
                  <a:gd name="T13" fmla="*/ 17 h 157"/>
                  <a:gd name="T14" fmla="*/ 107 w 123"/>
                  <a:gd name="T15" fmla="*/ 12 h 157"/>
                  <a:gd name="T16" fmla="*/ 17 w 123"/>
                  <a:gd name="T17" fmla="*/ 12 h 157"/>
                  <a:gd name="T18" fmla="*/ 12 w 123"/>
                  <a:gd name="T19" fmla="*/ 17 h 157"/>
                  <a:gd name="T20" fmla="*/ 12 w 123"/>
                  <a:gd name="T21" fmla="*/ 144 h 157"/>
                  <a:gd name="T22" fmla="*/ 0 w 123"/>
                  <a:gd name="T23" fmla="*/ 144 h 157"/>
                  <a:gd name="T24" fmla="*/ 0 w 123"/>
                  <a:gd name="T25" fmla="*/ 17 h 157"/>
                  <a:gd name="T26" fmla="*/ 17 w 123"/>
                  <a:gd name="T27" fmla="*/ 0 h 157"/>
                  <a:gd name="T28" fmla="*/ 107 w 123"/>
                  <a:gd name="T29" fmla="*/ 0 h 157"/>
                  <a:gd name="T30" fmla="*/ 123 w 123"/>
                  <a:gd name="T31" fmla="*/ 17 h 157"/>
                  <a:gd name="T32" fmla="*/ 123 w 123"/>
                  <a:gd name="T33" fmla="*/ 131 h 157"/>
                  <a:gd name="T34" fmla="*/ 107 w 123"/>
                  <a:gd name="T35" fmla="*/ 148 h 157"/>
                  <a:gd name="T36" fmla="*/ 38 w 123"/>
                  <a:gd name="T37" fmla="*/ 148 h 157"/>
                  <a:gd name="T38" fmla="*/ 32 w 123"/>
                  <a:gd name="T39" fmla="*/ 154 h 157"/>
                  <a:gd name="T40" fmla="*/ 32 w 123"/>
                  <a:gd name="T4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157">
                    <a:moveTo>
                      <a:pt x="32" y="157"/>
                    </a:moveTo>
                    <a:cubicBezTo>
                      <a:pt x="20" y="157"/>
                      <a:pt x="20" y="157"/>
                      <a:pt x="20" y="157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0" y="144"/>
                      <a:pt x="28" y="136"/>
                      <a:pt x="38" y="136"/>
                    </a:cubicBezTo>
                    <a:cubicBezTo>
                      <a:pt x="107" y="136"/>
                      <a:pt x="107" y="136"/>
                      <a:pt x="107" y="136"/>
                    </a:cubicBezTo>
                    <a:cubicBezTo>
                      <a:pt x="109" y="136"/>
                      <a:pt x="111" y="134"/>
                      <a:pt x="111" y="131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4"/>
                      <a:pt x="109" y="12"/>
                      <a:pt x="10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6" y="0"/>
                      <a:pt x="123" y="8"/>
                      <a:pt x="123" y="17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40"/>
                      <a:pt x="116" y="148"/>
                      <a:pt x="107" y="148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5" y="148"/>
                      <a:pt x="32" y="150"/>
                      <a:pt x="32" y="154"/>
                    </a:cubicBezTo>
                    <a:lnTo>
                      <a:pt x="32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3078887" y="6738288"/>
              <a:ext cx="696730" cy="19415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400" b="1" dirty="0" smtClean="0">
                  <a:latin typeface="+mn-lt"/>
                  <a:cs typeface="+mn-cs"/>
                </a:rPr>
                <a:t>Закон</a:t>
              </a:r>
              <a:endParaRPr lang="ru-RU" sz="1400" b="1" dirty="0">
                <a:latin typeface="+mn-lt"/>
                <a:cs typeface="+mn-cs"/>
              </a:endParaRPr>
            </a:p>
          </p:txBody>
        </p:sp>
      </p:grpSp>
      <p:cxnSp>
        <p:nvCxnSpPr>
          <p:cNvPr id="89" name="Прямая соединительная линия 88"/>
          <p:cNvCxnSpPr/>
          <p:nvPr/>
        </p:nvCxnSpPr>
        <p:spPr>
          <a:xfrm>
            <a:off x="363538" y="1938338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352209" y="2500697"/>
            <a:ext cx="1337582" cy="405375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algn="ctr" defTabSz="957263">
              <a:lnSpc>
                <a:spcPct val="106000"/>
              </a:lnSpc>
              <a:spcBef>
                <a:spcPts val="1800"/>
              </a:spcBef>
            </a:pPr>
            <a:r>
              <a:rPr lang="ru-RU" sz="1400" b="1" dirty="0" smtClean="0">
                <a:latin typeface="+mn-lt"/>
                <a:cs typeface="+mn-cs"/>
              </a:rPr>
              <a:t>ГОСЗАКАЗ</a:t>
            </a:r>
            <a:endParaRPr lang="ru-RU" sz="1400" b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9094"/>
          <a:stretch/>
        </p:blipFill>
        <p:spPr>
          <a:xfrm>
            <a:off x="6553733" y="4451518"/>
            <a:ext cx="1007003" cy="1243703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08432" y="4425197"/>
            <a:ext cx="1223602" cy="1223602"/>
            <a:chOff x="1681558" y="3895979"/>
            <a:chExt cx="919310" cy="919310"/>
          </a:xfrm>
        </p:grpSpPr>
        <p:sp>
          <p:nvSpPr>
            <p:cNvPr id="92" name="Овал 91"/>
            <p:cNvSpPr/>
            <p:nvPr/>
          </p:nvSpPr>
          <p:spPr>
            <a:xfrm>
              <a:off x="1681558" y="3895979"/>
              <a:ext cx="919310" cy="919310"/>
            </a:xfrm>
            <a:prstGeom prst="ellipse">
              <a:avLst/>
            </a:prstGeom>
            <a:noFill/>
            <a:ln w="66675" cmpd="thinThick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/>
            </a:p>
          </p:txBody>
        </p:sp>
        <p:sp>
          <p:nvSpPr>
            <p:cNvPr id="95" name="Арка 94"/>
            <p:cNvSpPr/>
            <p:nvPr/>
          </p:nvSpPr>
          <p:spPr>
            <a:xfrm>
              <a:off x="1810109" y="4007470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 rot="20269865">
              <a:off x="1726479" y="4237738"/>
              <a:ext cx="846840" cy="233316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ctr"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800" b="1" dirty="0" smtClean="0">
                  <a:latin typeface="+mn-lt"/>
                  <a:cs typeface="+mn-cs"/>
                </a:rPr>
                <a:t>Гарантия</a:t>
              </a:r>
              <a:endParaRPr lang="ru-RU" sz="1800" b="1" dirty="0">
                <a:latin typeface="+mn-lt"/>
                <a:cs typeface="+mn-cs"/>
              </a:endParaRPr>
            </a:p>
          </p:txBody>
        </p:sp>
        <p:sp>
          <p:nvSpPr>
            <p:cNvPr id="97" name="Арка 96"/>
            <p:cNvSpPr/>
            <p:nvPr/>
          </p:nvSpPr>
          <p:spPr>
            <a:xfrm flipH="1" flipV="1">
              <a:off x="1829585" y="4112323"/>
              <a:ext cx="651256" cy="592051"/>
            </a:xfrm>
            <a:prstGeom prst="blockArc">
              <a:avLst>
                <a:gd name="adj1" fmla="val 10800000"/>
                <a:gd name="adj2" fmla="val 19045048"/>
                <a:gd name="adj3" fmla="val 0"/>
              </a:avLst>
            </a:prstGeom>
            <a:solidFill>
              <a:schemeClr val="tx1"/>
            </a:solidFill>
            <a:ln w="222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>
                <a:solidFill>
                  <a:schemeClr val="tx1"/>
                </a:solidFill>
              </a:endParaRPr>
            </a:p>
          </p:txBody>
        </p:sp>
      </p:grpSp>
      <p:sp>
        <p:nvSpPr>
          <p:cNvPr id="152" name="Овал 151"/>
          <p:cNvSpPr/>
          <p:nvPr/>
        </p:nvSpPr>
        <p:spPr>
          <a:xfrm>
            <a:off x="794586" y="2805901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₽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44590" y="6468900"/>
            <a:ext cx="1624233" cy="1036429"/>
            <a:chOff x="402268" y="6524625"/>
            <a:chExt cx="1342341" cy="856553"/>
          </a:xfrm>
        </p:grpSpPr>
        <p:sp>
          <p:nvSpPr>
            <p:cNvPr id="129" name="Freeform 72"/>
            <p:cNvSpPr>
              <a:spLocks noChangeAspect="1" noEditPoints="1"/>
            </p:cNvSpPr>
            <p:nvPr/>
          </p:nvSpPr>
          <p:spPr bwMode="auto">
            <a:xfrm>
              <a:off x="1172328" y="6561951"/>
              <a:ext cx="572281" cy="78190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7" y="18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33" y="32"/>
                </a:cxn>
                <a:cxn ang="0">
                  <a:pos x="33" y="118"/>
                </a:cxn>
                <a:cxn ang="0">
                  <a:pos x="41" y="118"/>
                </a:cxn>
                <a:cxn ang="0">
                  <a:pos x="41" y="36"/>
                </a:cxn>
                <a:cxn ang="0">
                  <a:pos x="86" y="3"/>
                </a:cxn>
                <a:cxn ang="0">
                  <a:pos x="69" y="0"/>
                </a:cxn>
                <a:cxn ang="0">
                  <a:pos x="10" y="7"/>
                </a:cxn>
                <a:cxn ang="0">
                  <a:pos x="37" y="24"/>
                </a:cxn>
                <a:cxn ang="0">
                  <a:pos x="71" y="10"/>
                </a:cxn>
                <a:cxn ang="0">
                  <a:pos x="37" y="32"/>
                </a:cxn>
                <a:cxn ang="0">
                  <a:pos x="10" y="7"/>
                </a:cxn>
              </a:cxnLst>
              <a:rect l="0" t="0" r="r" b="b"/>
              <a:pathLst>
                <a:path w="86" h="118">
                  <a:moveTo>
                    <a:pt x="69" y="0"/>
                  </a:moveTo>
                  <a:cubicBezTo>
                    <a:pt x="48" y="0"/>
                    <a:pt x="40" y="7"/>
                    <a:pt x="37" y="18"/>
                  </a:cubicBezTo>
                  <a:cubicBezTo>
                    <a:pt x="37" y="18"/>
                    <a:pt x="31" y="2"/>
                    <a:pt x="14" y="0"/>
                  </a:cubicBezTo>
                  <a:cubicBezTo>
                    <a:pt x="9" y="0"/>
                    <a:pt x="4" y="0"/>
                    <a:pt x="0" y="2"/>
                  </a:cubicBezTo>
                  <a:cubicBezTo>
                    <a:pt x="7" y="39"/>
                    <a:pt x="25" y="35"/>
                    <a:pt x="33" y="32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0" y="42"/>
                    <a:pt x="73" y="50"/>
                    <a:pt x="86" y="3"/>
                  </a:cubicBezTo>
                  <a:cubicBezTo>
                    <a:pt x="81" y="1"/>
                    <a:pt x="75" y="0"/>
                    <a:pt x="69" y="0"/>
                  </a:cubicBezTo>
                  <a:close/>
                  <a:moveTo>
                    <a:pt x="10" y="7"/>
                  </a:moveTo>
                  <a:cubicBezTo>
                    <a:pt x="28" y="11"/>
                    <a:pt x="37" y="24"/>
                    <a:pt x="37" y="24"/>
                  </a:cubicBezTo>
                  <a:cubicBezTo>
                    <a:pt x="37" y="24"/>
                    <a:pt x="46" y="9"/>
                    <a:pt x="71" y="10"/>
                  </a:cubicBezTo>
                  <a:cubicBezTo>
                    <a:pt x="71" y="10"/>
                    <a:pt x="43" y="20"/>
                    <a:pt x="37" y="32"/>
                  </a:cubicBezTo>
                  <a:cubicBezTo>
                    <a:pt x="35" y="25"/>
                    <a:pt x="25" y="19"/>
                    <a:pt x="10" y="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2268" y="6524625"/>
              <a:ext cx="856553" cy="856553"/>
            </a:xfrm>
            <a:prstGeom prst="rect">
              <a:avLst/>
            </a:prstGeom>
          </p:spPr>
        </p:pic>
      </p:grpSp>
      <p:sp>
        <p:nvSpPr>
          <p:cNvPr id="130" name="Freeform 9"/>
          <p:cNvSpPr>
            <a:spLocks noEditPoints="1"/>
          </p:cNvSpPr>
          <p:nvPr/>
        </p:nvSpPr>
        <p:spPr bwMode="auto">
          <a:xfrm>
            <a:off x="6642295" y="2926255"/>
            <a:ext cx="897774" cy="723097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319939" y="3169718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€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1373806" y="2578082"/>
            <a:ext cx="470822" cy="47082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£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5" name="Стрелка вниз 154"/>
          <p:cNvSpPr/>
          <p:nvPr/>
        </p:nvSpPr>
        <p:spPr>
          <a:xfrm rot="16200000">
            <a:off x="656132" y="3189478"/>
            <a:ext cx="416524" cy="72542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1. Механизм гарантийной поддержки корпорации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Предоставление независимых гарантий корпорации для обеспечения кредитов субъектов </a:t>
            </a:r>
            <a:r>
              <a:rPr lang="ru-RU" b="0" dirty="0" err="1"/>
              <a:t>мсп</a:t>
            </a:r>
            <a:r>
              <a:rPr lang="ru-RU" b="0" dirty="0"/>
              <a:t> в банках-партнерах</a:t>
            </a:r>
          </a:p>
        </p:txBody>
      </p:sp>
    </p:spTree>
    <p:extLst>
      <p:ext uri="{BB962C8B-B14F-4D97-AF65-F5344CB8AC3E}">
        <p14:creationId xmlns:p14="http://schemas.microsoft.com/office/powerpoint/2010/main" val="25560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Корпорация в цифрах гарантийной поддержки (на </a:t>
            </a:r>
            <a:r>
              <a:rPr lang="ru-RU" dirty="0" smtClean="0"/>
              <a:t>31.03.16)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9747517" y="2113543"/>
            <a:ext cx="2313500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23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85025" y="3263316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</a:t>
            </a:r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95665" y="5265147"/>
            <a:ext cx="206496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 smtClean="0"/>
              <a:t>49 </a:t>
            </a:r>
          </a:p>
          <a:p>
            <a:r>
              <a:rPr lang="ru-RU" dirty="0" smtClean="0"/>
              <a:t>млрд руб</a:t>
            </a:r>
            <a:r>
              <a:rPr lang="ru-RU" dirty="0"/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08906" y="6389209"/>
            <a:ext cx="1638483" cy="1080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>
            <a:defPPr>
              <a:defRPr lang="en-US"/>
            </a:defPPr>
            <a:lvl1pPr algn="ctr" defTabSz="914373" fontAlgn="auto">
              <a:spcBef>
                <a:spcPts val="0"/>
              </a:spcBef>
              <a:spcAft>
                <a:spcPts val="0"/>
              </a:spcAft>
              <a:defRPr sz="2000" b="1" kern="0">
                <a:solidFill>
                  <a:srgbClr val="1F4E79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r>
              <a:rPr lang="ru-RU" sz="4400" dirty="0"/>
              <a:t>13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тыс</a:t>
            </a:r>
            <a:r>
              <a:rPr lang="ru-RU" dirty="0"/>
              <a:t>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7" y="6251973"/>
            <a:ext cx="1154471" cy="1154471"/>
          </a:xfrm>
          <a:prstGeom prst="rect">
            <a:avLst/>
          </a:prstGeom>
        </p:spPr>
      </p:pic>
      <p:sp>
        <p:nvSpPr>
          <p:cNvPr id="54" name="Текст 2"/>
          <p:cNvSpPr txBox="1">
            <a:spLocks/>
          </p:cNvSpPr>
          <p:nvPr/>
        </p:nvSpPr>
        <p:spPr>
          <a:xfrm>
            <a:off x="363539" y="1163697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Партнерская сеть</a:t>
            </a:r>
            <a:endParaRPr lang="ru-RU" b="1" kern="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363539" y="1938338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2"/>
          <p:cNvSpPr txBox="1">
            <a:spLocks/>
          </p:cNvSpPr>
          <p:nvPr/>
        </p:nvSpPr>
        <p:spPr>
          <a:xfrm>
            <a:off x="6435156" y="1163636"/>
            <a:ext cx="581954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kern="0" dirty="0" smtClean="0"/>
              <a:t>Гарантийная поддержка</a:t>
            </a:r>
            <a:endParaRPr lang="ru-RU" b="1" kern="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435156" y="1938277"/>
            <a:ext cx="5819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1876045" y="6387099"/>
            <a:ext cx="4176463" cy="884218"/>
            <a:chOff x="2432278" y="6236830"/>
            <a:chExt cx="4176463" cy="88421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432278" y="6272648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011393" y="6236830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лизинговых компании</a:t>
              </a:r>
            </a:p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(в рамках «пилотного» проекта)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506862" y="2238475"/>
            <a:ext cx="3256270" cy="839705"/>
            <a:chOff x="704616" y="8731785"/>
            <a:chExt cx="1548850" cy="630883"/>
          </a:xfrm>
        </p:grpSpPr>
        <p:sp>
          <p:nvSpPr>
            <p:cNvPr id="6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гарантийной поддержки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506862" y="3383464"/>
            <a:ext cx="3256270" cy="839705"/>
            <a:chOff x="704616" y="8731785"/>
            <a:chExt cx="1548850" cy="630883"/>
          </a:xfrm>
        </p:grpSpPr>
        <p:sp>
          <p:nvSpPr>
            <p:cNvPr id="68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69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Количество </a:t>
              </a:r>
              <a:r>
                <a:rPr lang="ru-RU" sz="1800" kern="0" dirty="0">
                  <a:latin typeface="Arial Narrow" panose="020B0606020202030204" pitchFamily="34" charset="0"/>
                </a:rPr>
                <a:t>субъектов МСП,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получивших гарантию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06862" y="5390649"/>
            <a:ext cx="3256270" cy="839705"/>
            <a:chOff x="704616" y="8731785"/>
            <a:chExt cx="1548850" cy="630883"/>
          </a:xfrm>
        </p:grpSpPr>
        <p:sp>
          <p:nvSpPr>
            <p:cNvPr id="71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2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>
                  <a:latin typeface="Arial Narrow" panose="020B0606020202030204" pitchFamily="34" charset="0"/>
                </a:rPr>
                <a:t>Общий объем кредитной поддержки </a:t>
              </a:r>
              <a:r>
                <a:rPr lang="ru-RU" sz="1800" kern="0" dirty="0" smtClean="0">
                  <a:latin typeface="Arial Narrow" panose="020B0606020202030204" pitchFamily="34" charset="0"/>
                </a:rPr>
                <a:t>с </a:t>
              </a:r>
              <a:r>
                <a:rPr lang="ru-RU" sz="1800" kern="0" dirty="0">
                  <a:latin typeface="Arial Narrow" panose="020B0606020202030204" pitchFamily="34" charset="0"/>
                </a:rPr>
                <a:t>гарантией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06862" y="6509357"/>
            <a:ext cx="3256270" cy="839705"/>
            <a:chOff x="704616" y="8731785"/>
            <a:chExt cx="1548850" cy="630883"/>
          </a:xfrm>
        </p:grpSpPr>
        <p:sp>
          <p:nvSpPr>
            <p:cNvPr id="74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1F4E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5" name="Pentagon 37"/>
            <p:cNvSpPr/>
            <p:nvPr/>
          </p:nvSpPr>
          <p:spPr>
            <a:xfrm>
              <a:off x="704616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rgbClr val="E7F5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kern="0" dirty="0" smtClean="0">
                  <a:latin typeface="Arial Narrow" panose="020B0606020202030204" pitchFamily="34" charset="0"/>
                </a:rPr>
                <a:t>Новых рабочих мест</a:t>
              </a:r>
              <a:endParaRPr lang="ru-RU" sz="1800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76045" y="2678811"/>
            <a:ext cx="4498356" cy="884218"/>
            <a:chOff x="2432278" y="2526226"/>
            <a:chExt cx="4498356" cy="88421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432278" y="2562044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40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333286" y="2526226"/>
              <a:ext cx="3597348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банков-партнеров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67572" y="4532955"/>
            <a:ext cx="4111351" cy="884218"/>
            <a:chOff x="2323805" y="4693601"/>
            <a:chExt cx="4111351" cy="88421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323805" y="4729419"/>
              <a:ext cx="3597348" cy="81258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kern="0" dirty="0" smtClean="0">
                  <a:latin typeface="Arial Narrow" panose="020B0606020202030204" pitchFamily="34" charset="0"/>
                  <a:cs typeface="Times New Roman" pitchFamily="18" charset="0"/>
                </a:rPr>
                <a:t>82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3164839" y="4693601"/>
              <a:ext cx="3270317" cy="8842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kern="0" dirty="0" smtClean="0">
                  <a:latin typeface="Arial Narrow" panose="020B0606020202030204" pitchFamily="34" charset="0"/>
                  <a:cs typeface="Times New Roman" pitchFamily="18" charset="0"/>
                </a:rPr>
                <a:t>региональные гарантийные организации</a:t>
              </a:r>
              <a:endParaRPr lang="ru-RU" sz="2400" kern="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flipV="1">
            <a:off x="6589584" y="4615883"/>
            <a:ext cx="5566950" cy="37309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7016" y="5439397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77016" y="3582430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Банк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7016" y="7291492"/>
            <a:ext cx="757732" cy="35543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latin typeface="Arial Narrow" panose="020B0606020202030204" pitchFamily="34" charset="0"/>
                <a:cs typeface="Times New Roman" pitchFamily="18" charset="0"/>
              </a:rPr>
              <a:t>Лизинг</a:t>
            </a:r>
            <a:endParaRPr lang="ru-RU" sz="20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7800" y="2124673"/>
            <a:ext cx="1776164" cy="1776164"/>
            <a:chOff x="-1167900" y="2055274"/>
            <a:chExt cx="2233307" cy="22333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/>
                <a:t>₽</a:t>
              </a:r>
              <a:endParaRPr lang="ru-RU" sz="3600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" y="4178154"/>
            <a:ext cx="1305103" cy="12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94" y="152402"/>
            <a:ext cx="8545609" cy="698685"/>
          </a:xfrm>
        </p:spPr>
        <p:txBody>
          <a:bodyPr/>
          <a:lstStyle/>
          <a:p>
            <a:r>
              <a:rPr lang="ru-RU" dirty="0"/>
              <a:t>Что такое независимая гарантия Корпорации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61379" y="1095360"/>
            <a:ext cx="9793324" cy="102770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lvl="0" algn="just"/>
            <a:r>
              <a:rPr lang="ru-RU" sz="1600" dirty="0" smtClean="0"/>
              <a:t>Оформленная в </a:t>
            </a:r>
            <a:r>
              <a:rPr lang="ru-RU" sz="1600" dirty="0"/>
              <a:t>соответствии с требованиями действующего законодательства Российской Федерации независимая гарантия, в соответствии с которой Корпорация обязывается перед Банком отвечать за исполнение Субъектом МСП (Принципалом) его обязательств по кредитному договору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9" y="1095360"/>
            <a:ext cx="2080722" cy="1027705"/>
          </a:xfrm>
          <a:prstGeom prst="roundRect">
            <a:avLst>
              <a:gd name="adj" fmla="val 0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/>
              <a:t>Независимая гарантия Корпорации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63539" y="2027299"/>
            <a:ext cx="11891164" cy="876239"/>
            <a:chOff x="363539" y="1062099"/>
            <a:chExt cx="5819547" cy="876239"/>
          </a:xfrm>
        </p:grpSpPr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363539" y="1062099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Схема взаимодействия</a:t>
              </a:r>
              <a:endParaRPr lang="ru-RU" b="1" kern="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2358621" y="5136064"/>
            <a:ext cx="2644303" cy="584988"/>
            <a:chOff x="2306184" y="6383887"/>
            <a:chExt cx="2644303" cy="58498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63540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4295" y="6374251"/>
            <a:ext cx="5216845" cy="1027706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в размере: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50% суммы обязательств по кредиту (основной долг)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70% от суммы гарантии исполнения контракта, суммы кредита на исполнение контракта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4337" y="4129693"/>
            <a:ext cx="1158586" cy="762098"/>
            <a:chOff x="2097996" y="4977591"/>
            <a:chExt cx="2226204" cy="922139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Прямоугольник 51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54" name="Elbow Connector 187"/>
          <p:cNvCxnSpPr>
            <a:endCxn id="58" idx="2"/>
          </p:cNvCxnSpPr>
          <p:nvPr/>
        </p:nvCxnSpPr>
        <p:spPr>
          <a:xfrm rot="10800000">
            <a:off x="1259447" y="5030906"/>
            <a:ext cx="1021299" cy="471836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238"/>
          <p:cNvSpPr/>
          <p:nvPr/>
        </p:nvSpPr>
        <p:spPr>
          <a:xfrm flipH="1">
            <a:off x="1210792" y="4967993"/>
            <a:ext cx="97308" cy="6291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ru-RU" sz="900" b="1" kern="0" dirty="0">
              <a:solidFill>
                <a:schemeClr val="tx2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71987" y="5566621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400" dirty="0" smtClean="0">
                <a:solidFill>
                  <a:srgbClr val="C00000"/>
                </a:solidFill>
              </a:rPr>
              <a:t>Гарантия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4" name="Oval 287"/>
          <p:cNvSpPr/>
          <p:nvPr/>
        </p:nvSpPr>
        <p:spPr>
          <a:xfrm>
            <a:off x="1013561" y="5568330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287"/>
          <p:cNvSpPr/>
          <p:nvPr/>
        </p:nvSpPr>
        <p:spPr>
          <a:xfrm>
            <a:off x="469748" y="6560427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64560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39861" y="4092291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544193" y="3699644"/>
            <a:ext cx="2500662" cy="727937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>
                <a:solidFill>
                  <a:schemeClr val="tx1"/>
                </a:solidFill>
              </a:rPr>
              <a:t>Региональная гарантийная организация</a:t>
            </a:r>
          </a:p>
          <a:p>
            <a:pPr marL="630238"/>
            <a:r>
              <a:rPr lang="ru-RU" sz="1000" dirty="0" smtClean="0">
                <a:solidFill>
                  <a:schemeClr val="tx1"/>
                </a:solidFill>
              </a:rPr>
              <a:t>(поручитель)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3538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Без участия Региональной гарантийной организации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519633" y="3034806"/>
            <a:ext cx="5721952" cy="376451"/>
          </a:xfrm>
          <a:prstGeom prst="roundRect">
            <a:avLst>
              <a:gd name="adj" fmla="val 1662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 участием Региональной гарантийной организации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8514716" y="5647797"/>
            <a:ext cx="2644303" cy="584988"/>
            <a:chOff x="2306184" y="6383887"/>
            <a:chExt cx="2644303" cy="584988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370601" y="6459931"/>
              <a:ext cx="1733245" cy="432901"/>
            </a:xfrm>
            <a:prstGeom prst="rect">
              <a:avLst/>
            </a:prstGeom>
          </p:spPr>
        </p:pic>
        <p:sp>
          <p:nvSpPr>
            <p:cNvPr id="126" name="Скругленный прямоугольник 125"/>
            <p:cNvSpPr/>
            <p:nvPr/>
          </p:nvSpPr>
          <p:spPr>
            <a:xfrm>
              <a:off x="2306184" y="6383887"/>
              <a:ext cx="2644303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r>
                <a:rPr lang="ru-RU" sz="1100" b="1" dirty="0" smtClean="0">
                  <a:solidFill>
                    <a:schemeClr val="tx1"/>
                  </a:solidFill>
                </a:rPr>
                <a:t>Гарант</a:t>
              </a:r>
            </a:p>
          </p:txBody>
        </p:sp>
      </p:grpSp>
      <p:sp>
        <p:nvSpPr>
          <p:cNvPr id="127" name="Скругленный прямоугольник 126"/>
          <p:cNvSpPr/>
          <p:nvPr/>
        </p:nvSpPr>
        <p:spPr>
          <a:xfrm>
            <a:off x="6519635" y="3550001"/>
            <a:ext cx="5721950" cy="4133061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50390" y="7289618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Независимая гарантия Корпорации на часть непокрытой поручительством РГО суммы кредита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8800432" y="4641426"/>
            <a:ext cx="1158586" cy="762098"/>
            <a:chOff x="2097996" y="4977591"/>
            <a:chExt cx="2226204" cy="922139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2155712" y="5262161"/>
              <a:ext cx="1988198" cy="327551"/>
              <a:chOff x="1997902" y="5521643"/>
              <a:chExt cx="2405720" cy="327551"/>
            </a:xfrm>
          </p:grpSpPr>
          <p:cxnSp>
            <p:nvCxnSpPr>
              <p:cNvPr id="133" name="Прямая со стрелкой 132"/>
              <p:cNvCxnSpPr/>
              <p:nvPr/>
            </p:nvCxnSpPr>
            <p:spPr>
              <a:xfrm flipH="1">
                <a:off x="2283652" y="5521643"/>
                <a:ext cx="2119970" cy="0"/>
              </a:xfrm>
              <a:prstGeom prst="straightConnector1">
                <a:avLst/>
              </a:prstGeom>
              <a:ln w="76200">
                <a:solidFill>
                  <a:srgbClr val="1F4E79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/>
              <p:cNvCxnSpPr/>
              <p:nvPr/>
            </p:nvCxnSpPr>
            <p:spPr>
              <a:xfrm>
                <a:off x="1997902" y="5849194"/>
                <a:ext cx="2119970" cy="0"/>
              </a:xfrm>
              <a:prstGeom prst="straightConnector1">
                <a:avLst/>
              </a:prstGeom>
              <a:ln w="76200">
                <a:solidFill>
                  <a:srgbClr val="00A1DE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Прямоугольник 130"/>
            <p:cNvSpPr/>
            <p:nvPr/>
          </p:nvSpPr>
          <p:spPr>
            <a:xfrm>
              <a:off x="2611312" y="4977591"/>
              <a:ext cx="1712888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just"/>
              <a:r>
                <a:rPr lang="ru-RU" sz="1200" dirty="0" smtClean="0">
                  <a:solidFill>
                    <a:srgbClr val="1F4E79"/>
                  </a:solidFill>
                </a:rPr>
                <a:t>Залог</a:t>
              </a:r>
              <a:endParaRPr lang="ru-RU" sz="1200" dirty="0">
                <a:solidFill>
                  <a:srgbClr val="1F4E79"/>
                </a:solidFill>
              </a:endParaRPr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2097996" y="5671583"/>
              <a:ext cx="1590314" cy="228147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 algn="r"/>
              <a:r>
                <a:rPr lang="ru-RU" sz="1200" dirty="0" smtClean="0">
                  <a:solidFill>
                    <a:srgbClr val="00A1DE"/>
                  </a:solidFill>
                </a:rPr>
                <a:t>Кредит</a:t>
              </a:r>
              <a:endParaRPr lang="ru-RU" sz="1200" dirty="0">
                <a:solidFill>
                  <a:srgbClr val="00A1DE"/>
                </a:solidFill>
              </a:endParaRPr>
            </a:p>
          </p:txBody>
        </p:sp>
      </p:grpSp>
      <p:cxnSp>
        <p:nvCxnSpPr>
          <p:cNvPr id="135" name="Elbow Connector 187"/>
          <p:cNvCxnSpPr>
            <a:stCxn id="126" idx="1"/>
          </p:cNvCxnSpPr>
          <p:nvPr/>
        </p:nvCxnSpPr>
        <p:spPr>
          <a:xfrm rot="10800000">
            <a:off x="7706294" y="5331961"/>
            <a:ext cx="808422" cy="608330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7376295" y="5977456"/>
            <a:ext cx="1076999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C00000"/>
                </a:solidFill>
              </a:rPr>
              <a:t>Гарантия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38" name="Oval 287"/>
          <p:cNvSpPr/>
          <p:nvPr/>
        </p:nvSpPr>
        <p:spPr>
          <a:xfrm>
            <a:off x="7432750" y="5979165"/>
            <a:ext cx="245885" cy="24588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6620655" y="6404611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9895956" y="4604024"/>
            <a:ext cx="2171279" cy="727937"/>
          </a:xfrm>
          <a:prstGeom prst="roundRect">
            <a:avLst>
              <a:gd name="adj" fmla="val 650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30238"/>
            <a:r>
              <a:rPr lang="ru-RU" sz="1100" b="1" dirty="0" smtClean="0"/>
              <a:t>Субъект МСП</a:t>
            </a:r>
          </a:p>
          <a:p>
            <a:pPr marL="630238"/>
            <a:r>
              <a:rPr lang="ru-RU" sz="1000" dirty="0"/>
              <a:t>(заемщик, принципал по гарантии Корпорации)</a:t>
            </a:r>
          </a:p>
        </p:txBody>
      </p:sp>
      <p:cxnSp>
        <p:nvCxnSpPr>
          <p:cNvPr id="143" name="Elbow Connector 187"/>
          <p:cNvCxnSpPr>
            <a:stCxn id="42" idx="1"/>
          </p:cNvCxnSpPr>
          <p:nvPr/>
        </p:nvCxnSpPr>
        <p:spPr>
          <a:xfrm rot="10800000" flipV="1">
            <a:off x="7706295" y="4063612"/>
            <a:ext cx="1837899" cy="540411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7251368" y="3767546"/>
            <a:ext cx="1691283" cy="228147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 algn="r"/>
            <a:r>
              <a:rPr lang="ru-RU" sz="1200" dirty="0" smtClean="0">
                <a:solidFill>
                  <a:srgbClr val="F5750B"/>
                </a:solidFill>
              </a:rPr>
              <a:t>Поручительство</a:t>
            </a:r>
            <a:endParaRPr lang="ru-RU" sz="1200" dirty="0">
              <a:solidFill>
                <a:srgbClr val="F5750B"/>
              </a:solidFill>
            </a:endParaRPr>
          </a:p>
        </p:txBody>
      </p:sp>
      <p:sp>
        <p:nvSpPr>
          <p:cNvPr id="145" name="Oval 287"/>
          <p:cNvSpPr/>
          <p:nvPr/>
        </p:nvSpPr>
        <p:spPr>
          <a:xfrm>
            <a:off x="7432750" y="3769255"/>
            <a:ext cx="245885" cy="245885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850390" y="6892729"/>
            <a:ext cx="5216845" cy="311252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Поручительство РГО за исполнение МСП обязательств в рамках собственного лимита РГО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8" name="Oval 287"/>
          <p:cNvSpPr/>
          <p:nvPr/>
        </p:nvSpPr>
        <p:spPr>
          <a:xfrm>
            <a:off x="6625843" y="6958692"/>
            <a:ext cx="203211" cy="203211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747848" y="6464447"/>
            <a:ext cx="3935245" cy="311252"/>
            <a:chOff x="6747848" y="6797281"/>
            <a:chExt cx="3935245" cy="311252"/>
          </a:xfrm>
        </p:grpSpPr>
        <p:sp>
          <p:nvSpPr>
            <p:cNvPr id="139" name="Oval 287"/>
            <p:cNvSpPr/>
            <p:nvPr/>
          </p:nvSpPr>
          <p:spPr>
            <a:xfrm>
              <a:off x="7376322" y="6829965"/>
              <a:ext cx="245885" cy="24588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Oval 287"/>
            <p:cNvSpPr/>
            <p:nvPr/>
          </p:nvSpPr>
          <p:spPr>
            <a:xfrm>
              <a:off x="6747848" y="6829965"/>
              <a:ext cx="245885" cy="24588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936445" y="6797281"/>
              <a:ext cx="2746648" cy="311252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noAutofit/>
            </a:bodyPr>
            <a:lstStyle/>
            <a:p>
              <a:pPr lvl="0"/>
              <a:r>
                <a:rPr lang="ru-RU" sz="105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50-70% суммы кредита</a:t>
              </a:r>
              <a:endParaRPr lang="ru-RU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1" name="Oval 287"/>
            <p:cNvSpPr/>
            <p:nvPr/>
          </p:nvSpPr>
          <p:spPr>
            <a:xfrm>
              <a:off x="7690559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=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Oval 287"/>
            <p:cNvSpPr/>
            <p:nvPr/>
          </p:nvSpPr>
          <p:spPr>
            <a:xfrm>
              <a:off x="7062085" y="6829965"/>
              <a:ext cx="245885" cy="24588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5" name="Oval 287"/>
          <p:cNvSpPr/>
          <p:nvPr/>
        </p:nvSpPr>
        <p:spPr>
          <a:xfrm>
            <a:off x="6625843" y="7349269"/>
            <a:ext cx="203211" cy="203211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6620655" y="6835535"/>
            <a:ext cx="54465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reeform 25"/>
          <p:cNvSpPr>
            <a:spLocks noChangeAspect="1" noEditPoints="1"/>
          </p:cNvSpPr>
          <p:nvPr/>
        </p:nvSpPr>
        <p:spPr bwMode="auto">
          <a:xfrm>
            <a:off x="3854689" y="4267242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Freeform 25"/>
          <p:cNvSpPr>
            <a:spLocks noChangeAspect="1" noEditPoints="1"/>
          </p:cNvSpPr>
          <p:nvPr/>
        </p:nvSpPr>
        <p:spPr bwMode="auto">
          <a:xfrm>
            <a:off x="10012394" y="4771146"/>
            <a:ext cx="447758" cy="393691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9681321" y="4183948"/>
            <a:ext cx="372219" cy="17459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kern="0" dirty="0" smtClean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2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2773" y="3991997"/>
            <a:ext cx="2303065" cy="904187"/>
            <a:chOff x="332773" y="3991997"/>
            <a:chExt cx="2303065" cy="90418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1" name="Рисунок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2" name="Овал 71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grpSp>
        <p:nvGrpSpPr>
          <p:cNvPr id="73" name="Группа 72"/>
          <p:cNvGrpSpPr/>
          <p:nvPr/>
        </p:nvGrpSpPr>
        <p:grpSpPr>
          <a:xfrm>
            <a:off x="6491570" y="4515625"/>
            <a:ext cx="2303065" cy="904187"/>
            <a:chOff x="332773" y="3991997"/>
            <a:chExt cx="2303065" cy="904187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559" y="4092291"/>
              <a:ext cx="2171279" cy="727937"/>
            </a:xfrm>
            <a:prstGeom prst="roundRect">
              <a:avLst>
                <a:gd name="adj" fmla="val 6507"/>
              </a:avLst>
            </a:prstGeom>
            <a:solidFill>
              <a:srgbClr val="E7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630238"/>
              <a:r>
                <a:rPr lang="ru-RU" sz="1100" b="1" dirty="0" smtClean="0">
                  <a:solidFill>
                    <a:schemeClr val="tx1"/>
                  </a:solidFill>
                </a:rPr>
                <a:t>Банк-партнер</a:t>
              </a:r>
            </a:p>
            <a:p>
              <a:pPr marL="630238"/>
              <a:r>
                <a:rPr lang="ru-RU" sz="1000" dirty="0" smtClean="0">
                  <a:solidFill>
                    <a:schemeClr val="tx1"/>
                  </a:solidFill>
                </a:rPr>
                <a:t>(бенефициар по гарантии Корпорации)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332773" y="3991997"/>
              <a:ext cx="904187" cy="904187"/>
              <a:chOff x="-1167900" y="2055274"/>
              <a:chExt cx="2233307" cy="2233307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67900" y="2055274"/>
                <a:ext cx="2233307" cy="2233307"/>
              </a:xfrm>
              <a:prstGeom prst="rect">
                <a:avLst/>
              </a:prstGeom>
            </p:spPr>
          </p:pic>
          <p:sp>
            <p:nvSpPr>
              <p:cNvPr id="77" name="Овал 76"/>
              <p:cNvSpPr/>
              <p:nvPr/>
            </p:nvSpPr>
            <p:spPr>
              <a:xfrm>
                <a:off x="-388997" y="2868348"/>
                <a:ext cx="650389" cy="6503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00" dirty="0" smtClean="0"/>
                  <a:t>₽</a:t>
                </a:r>
                <a:endParaRPr lang="ru-RU" sz="1800" dirty="0"/>
              </a:p>
            </p:txBody>
          </p:sp>
        </p:grp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31" y="3757346"/>
            <a:ext cx="433001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4868" y="152402"/>
            <a:ext cx="8429835" cy="698685"/>
          </a:xfrm>
        </p:spPr>
        <p:txBody>
          <a:bodyPr/>
          <a:lstStyle/>
          <a:p>
            <a:r>
              <a:rPr lang="ru-RU" dirty="0"/>
              <a:t>Преимущества независимой гарантии Корпорации для субъекта </a:t>
            </a:r>
            <a:r>
              <a:rPr lang="ru-RU" dirty="0" smtClean="0"/>
              <a:t>МСП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39" y="2023381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развития своего бизнеса</a:t>
            </a:r>
          </a:p>
        </p:txBody>
      </p:sp>
      <p:sp>
        <p:nvSpPr>
          <p:cNvPr id="25" name="L-Shape 10"/>
          <p:cNvSpPr/>
          <p:nvPr/>
        </p:nvSpPr>
        <p:spPr>
          <a:xfrm rot="13701821">
            <a:off x="2921910" y="212749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63539" y="2910558"/>
            <a:ext cx="2655431" cy="59691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1F4E79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Возможность снижения своих расходов</a:t>
            </a:r>
          </a:p>
        </p:txBody>
      </p:sp>
      <p:sp>
        <p:nvSpPr>
          <p:cNvPr id="27" name="L-Shape 10"/>
          <p:cNvSpPr/>
          <p:nvPr/>
        </p:nvSpPr>
        <p:spPr>
          <a:xfrm rot="13701821">
            <a:off x="2921910" y="2995009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3613533" y="287177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Пониженные процентные ставки по кредитам с гарантией Корпорации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 разы ниже стоимости страхования залога ТС (КАСКО)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Стоимость гарантии Корпорации включает в себя НДС, который может быть принят к зачету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613533" y="2004266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Возможность получения финансирования и развития своего бизнеса при отсутствии залогового обеспечения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3539" y="4626905"/>
            <a:ext cx="2655431" cy="64693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Широкая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линейка гарантийных продуктов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2921910" y="4736363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3613533" y="4613130"/>
            <a:ext cx="8641170" cy="674481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  <a:cs typeface="+mn-cs"/>
              </a:rPr>
              <a:t>Линейка гарантийных продуктов учитывает практически все основные потребности субъектов МСП в гарантийной поддержке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39" y="5425404"/>
            <a:ext cx="2655431" cy="110626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Условия продуктов 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максимально адаптированы </a:t>
            </a: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специфике субъектов </a:t>
            </a:r>
            <a:r>
              <a:rPr lang="ru-RU" sz="1600" b="1" kern="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МСП</a:t>
            </a:r>
            <a:endParaRPr lang="ru-RU" sz="1600" b="1" kern="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4" name="L-Shape 10"/>
          <p:cNvSpPr/>
          <p:nvPr/>
        </p:nvSpPr>
        <p:spPr>
          <a:xfrm rot="13701821">
            <a:off x="2921910" y="5733842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3613533" y="5364024"/>
            <a:ext cx="8641170" cy="116765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Отсутствуют специальные </a:t>
            </a:r>
            <a:r>
              <a:rPr lang="ru-RU" sz="1200" dirty="0">
                <a:latin typeface="+mj-lt"/>
                <a:cs typeface="+mn-cs"/>
              </a:rPr>
              <a:t>требования к обеспечению по кредитным </a:t>
            </a:r>
            <a:r>
              <a:rPr lang="ru-RU" sz="1200" dirty="0" smtClean="0">
                <a:latin typeface="+mj-lt"/>
                <a:cs typeface="+mn-cs"/>
              </a:rPr>
              <a:t>сделкам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Отсутствует необходимость </a:t>
            </a:r>
            <a:r>
              <a:rPr lang="ru-RU" sz="1200" dirty="0">
                <a:latin typeface="+mj-lt"/>
                <a:cs typeface="+mn-cs"/>
              </a:rPr>
              <a:t>предоставления обеспечения по </a:t>
            </a:r>
            <a:r>
              <a:rPr lang="ru-RU" sz="1200" dirty="0" smtClean="0">
                <a:latin typeface="+mj-lt"/>
                <a:cs typeface="+mn-cs"/>
              </a:rPr>
              <a:t>гарантиям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Стоимость гарантий </a:t>
            </a:r>
            <a:r>
              <a:rPr lang="ru-RU" sz="1200" dirty="0">
                <a:latin typeface="+mj-lt"/>
                <a:cs typeface="+mn-cs"/>
              </a:rPr>
              <a:t>на порядок ниже стоимости банковских гарантий у </a:t>
            </a:r>
            <a:r>
              <a:rPr lang="ru-RU" sz="1200" dirty="0" smtClean="0">
                <a:latin typeface="+mj-lt"/>
                <a:cs typeface="+mn-cs"/>
              </a:rPr>
              <a:t>банков-партнеров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рассрочки </a:t>
            </a:r>
            <a:r>
              <a:rPr lang="ru-RU" sz="1200" dirty="0">
                <a:latin typeface="+mj-lt"/>
                <a:cs typeface="+mn-cs"/>
              </a:rPr>
              <a:t>уплаты вознаграждения Корпорации в течение всего срока действия </a:t>
            </a:r>
            <a:r>
              <a:rPr lang="ru-RU" sz="1200" dirty="0" smtClean="0">
                <a:latin typeface="+mj-lt"/>
                <a:cs typeface="+mn-cs"/>
              </a:rPr>
              <a:t>гарантии</a:t>
            </a:r>
            <a:endParaRPr lang="ru-RU" sz="1200" dirty="0">
              <a:latin typeface="+mj-lt"/>
              <a:cs typeface="+mn-cs"/>
            </a:endParaRP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Возможность получения </a:t>
            </a:r>
            <a:r>
              <a:rPr lang="ru-RU" sz="1200" dirty="0">
                <a:latin typeface="+mj-lt"/>
                <a:cs typeface="+mn-cs"/>
              </a:rPr>
              <a:t>гарантии как по новым, так и по ранее заключенным кредитным </a:t>
            </a:r>
            <a:r>
              <a:rPr lang="ru-RU" sz="1200" dirty="0" smtClean="0">
                <a:latin typeface="+mj-lt"/>
                <a:cs typeface="+mn-cs"/>
              </a:rPr>
              <a:t>договорам</a:t>
            </a:r>
            <a:endParaRPr lang="ru-RU" sz="1200" dirty="0"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63539" y="6953803"/>
            <a:ext cx="2655431" cy="636251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Простые технологии предоставления гарантий</a:t>
            </a:r>
          </a:p>
        </p:txBody>
      </p:sp>
      <p:sp>
        <p:nvSpPr>
          <p:cNvPr id="37" name="L-Shape 10"/>
          <p:cNvSpPr/>
          <p:nvPr/>
        </p:nvSpPr>
        <p:spPr>
          <a:xfrm rot="13701821">
            <a:off x="2921910" y="7057921"/>
            <a:ext cx="470816" cy="428015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8" name="Прямоугольник 37"/>
          <p:cNvSpPr/>
          <p:nvPr/>
        </p:nvSpPr>
        <p:spPr>
          <a:xfrm>
            <a:off x="3613533" y="6730063"/>
            <a:ext cx="8641170" cy="1083730"/>
          </a:xfrm>
          <a:prstGeom prst="rect">
            <a:avLst/>
          </a:prstGeom>
        </p:spPr>
        <p:txBody>
          <a:bodyPr wrap="square" lIns="72000" tIns="0" rIns="36000" bIns="0" anchor="ctr">
            <a:noAutofit/>
          </a:bodyPr>
          <a:lstStyle/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Все взаимодействие </a:t>
            </a:r>
            <a:r>
              <a:rPr lang="ru-RU" sz="1200" dirty="0">
                <a:latin typeface="+mj-lt"/>
                <a:cs typeface="+mn-cs"/>
              </a:rPr>
              <a:t>с Корпорацией по вопросу получения гарантии осуществляет банк-партнер;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Банк-партнер самостоятельно </a:t>
            </a:r>
            <a:r>
              <a:rPr lang="ru-RU" sz="1200" dirty="0">
                <a:latin typeface="+mj-lt"/>
                <a:cs typeface="+mn-cs"/>
              </a:rPr>
              <a:t>соберет и направит в Корпорацию все необходимые документы для получения гарантии;</a:t>
            </a:r>
          </a:p>
          <a:p>
            <a:pPr marL="171450" indent="-171450" defTabSz="957263">
              <a:lnSpc>
                <a:spcPct val="106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  <a:cs typeface="+mn-cs"/>
              </a:rPr>
              <a:t>Быстрое принятие </a:t>
            </a:r>
            <a:r>
              <a:rPr lang="ru-RU" sz="1200" dirty="0">
                <a:latin typeface="+mj-lt"/>
                <a:cs typeface="+mn-cs"/>
              </a:rPr>
              <a:t>решения о предоставлении гарантии (до 10 рабочих дней после предоставления в Корпорацию полного пакета документов).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363539" y="3600797"/>
            <a:ext cx="11891164" cy="772552"/>
            <a:chOff x="363539" y="1165786"/>
            <a:chExt cx="5819547" cy="772552"/>
          </a:xfrm>
        </p:grpSpPr>
        <p:sp>
          <p:nvSpPr>
            <p:cNvPr id="40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Что предлагает Корпорация своим клиентам</a:t>
              </a:r>
              <a:endParaRPr lang="ru-RU" b="1" kern="0" dirty="0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3539" y="1048107"/>
            <a:ext cx="11891164" cy="772552"/>
            <a:chOff x="363539" y="1165786"/>
            <a:chExt cx="5819547" cy="772552"/>
          </a:xfrm>
        </p:grpSpPr>
        <p:sp>
          <p:nvSpPr>
            <p:cNvPr id="43" name="Текст 2"/>
            <p:cNvSpPr txBox="1">
              <a:spLocks/>
            </p:cNvSpPr>
            <p:nvPr/>
          </p:nvSpPr>
          <p:spPr>
            <a:xfrm>
              <a:off x="363539" y="1165786"/>
              <a:ext cx="5819547" cy="725733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ru-RU" b="1" kern="0" dirty="0" smtClean="0"/>
                <a:t>Какие возможности получают субъекты МСП</a:t>
              </a:r>
              <a:endParaRPr lang="ru-RU" b="1" kern="0" dirty="0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63539" y="1938338"/>
              <a:ext cx="58195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1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298" y="152402"/>
            <a:ext cx="8619405" cy="698685"/>
          </a:xfrm>
        </p:spPr>
        <p:txBody>
          <a:bodyPr/>
          <a:lstStyle/>
          <a:p>
            <a:r>
              <a:rPr lang="ru-RU" dirty="0"/>
              <a:t>Базовые требования к потенциальному </a:t>
            </a:r>
            <a:r>
              <a:rPr lang="ru-RU" dirty="0" smtClean="0"/>
              <a:t>заемщику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64796" y="1398866"/>
            <a:ext cx="3767590" cy="5496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Соответствие </a:t>
            </a:r>
            <a:r>
              <a:rPr lang="ru-RU" sz="1200" b="1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требованиям по структуре уставного (складочного) капитала (паевого фонда)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64797" y="1989361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Выручка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36207" y="1986942"/>
            <a:ext cx="1505544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 млрд. руб.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64796" y="2431944"/>
            <a:ext cx="1887145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28600" indent="-228600" defTabSz="914373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sz="1200" b="1" kern="0" dirty="0" smtClean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Персонал</a:t>
            </a:r>
            <a:endParaRPr lang="ru-RU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36206" y="2428004"/>
            <a:ext cx="1505546" cy="4026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kern="0" dirty="0">
                <a:solidFill>
                  <a:srgbClr val="1F497D">
                    <a:lumMod val="50000"/>
                  </a:srgbClr>
                </a:solidFill>
                <a:latin typeface="Arial Narrow" panose="020B0606020202030204" pitchFamily="34" charset="0"/>
                <a:cs typeface="+mn-cs"/>
              </a:rPr>
              <a:t>Не более 250 чел.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71946" y="1284320"/>
            <a:ext cx="3960440" cy="1693368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264797" y="4126203"/>
            <a:ext cx="352529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Игорный бизнес;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Производство и реализация подакцизных товаров (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ст. № 181 НК РФ</a:t>
            </a:r>
            <a:r>
              <a:rPr lang="ru-RU" sz="1200" dirty="0">
                <a:latin typeface="Arial Narrow" panose="020B0606020202030204" pitchFamily="34" charset="0"/>
                <a:cs typeface="+mn-cs"/>
              </a:rPr>
              <a:t>);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Добыча и реализация полезных ископаемых </a:t>
            </a:r>
            <a:r>
              <a:rPr lang="ru-RU" sz="1200" i="1" dirty="0">
                <a:latin typeface="Arial Narrow" panose="020B0606020202030204" pitchFamily="34" charset="0"/>
                <a:cs typeface="+mn-cs"/>
              </a:rPr>
              <a:t>(ст. № 337 НК РФ); </a:t>
            </a:r>
            <a:endParaRPr lang="ru-RU" sz="1200" dirty="0">
              <a:latin typeface="Arial Narrow" panose="020B0606020202030204" pitchFamily="34" charset="0"/>
              <a:cs typeface="+mn-cs"/>
            </a:endParaRP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Участники соглашений о разделе продукции;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Кредитные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Страховые организации;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Инвестиционные фонды;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Негосударственные пенсионные фонды;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Профессиональные участники рынка ценных бумаг; </a:t>
            </a:r>
          </a:p>
          <a:p>
            <a:pPr marL="171450" indent="-17145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  <a:cs typeface="+mn-cs"/>
              </a:rPr>
              <a:t>Ломбарды.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531562" y="2516023"/>
            <a:ext cx="431915" cy="461665"/>
            <a:chOff x="200025" y="5799115"/>
            <a:chExt cx="475107" cy="50783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55081" y="1284320"/>
            <a:ext cx="7143404" cy="609908"/>
            <a:chOff x="355081" y="1829001"/>
            <a:chExt cx="7143404" cy="6099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54296" y="1829001"/>
              <a:ext cx="6744189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Соответствие требованиям ст.4 Федерального закона № 209-ФЗ</a:t>
              </a:r>
            </a:p>
          </p:txBody>
        </p:sp>
        <p:sp>
          <p:nvSpPr>
            <p:cNvPr id="39" name="Teardrop 46"/>
            <p:cNvSpPr/>
            <p:nvPr/>
          </p:nvSpPr>
          <p:spPr>
            <a:xfrm>
              <a:off x="355081" y="1829001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1</a:t>
              </a:r>
              <a:endParaRPr lang="en-US" sz="2800" b="1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55081" y="2426290"/>
            <a:ext cx="7143404" cy="609908"/>
            <a:chOff x="355081" y="2864490"/>
            <a:chExt cx="7143404" cy="6099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54297" y="2864490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Любые виды предпринимательской деятельности</a:t>
              </a:r>
            </a:p>
          </p:txBody>
        </p:sp>
        <p:sp>
          <p:nvSpPr>
            <p:cNvPr id="42" name="Teardrop 46"/>
            <p:cNvSpPr/>
            <p:nvPr/>
          </p:nvSpPr>
          <p:spPr>
            <a:xfrm>
              <a:off x="355081" y="287245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2</a:t>
              </a:r>
              <a:endParaRPr lang="en-US" sz="2800" b="1" dirty="0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5081" y="3568260"/>
            <a:ext cx="7143404" cy="617868"/>
            <a:chOff x="355081" y="3892019"/>
            <a:chExt cx="7143404" cy="61786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54297" y="3899979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Регистрация бизнеса на территории Российской Федерации</a:t>
              </a:r>
            </a:p>
          </p:txBody>
        </p:sp>
        <p:sp>
          <p:nvSpPr>
            <p:cNvPr id="43" name="Teardrop 46"/>
            <p:cNvSpPr/>
            <p:nvPr/>
          </p:nvSpPr>
          <p:spPr>
            <a:xfrm>
              <a:off x="355081" y="3892019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3</a:t>
              </a:r>
              <a:endParaRPr lang="en-US" sz="2800" b="1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5081" y="4718190"/>
            <a:ext cx="7143403" cy="612786"/>
            <a:chOff x="355081" y="4932590"/>
            <a:chExt cx="7143403" cy="61278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4296" y="4935468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отрицательной кредитной истории по кредитам с гарантией Корпорации</a:t>
              </a:r>
            </a:p>
          </p:txBody>
        </p:sp>
        <p:sp>
          <p:nvSpPr>
            <p:cNvPr id="44" name="Teardrop 46"/>
            <p:cNvSpPr/>
            <p:nvPr/>
          </p:nvSpPr>
          <p:spPr>
            <a:xfrm>
              <a:off x="355081" y="4932590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4</a:t>
              </a:r>
              <a:endParaRPr lang="en-US" sz="28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5081" y="5863038"/>
            <a:ext cx="7143403" cy="611347"/>
            <a:chOff x="355081" y="5969518"/>
            <a:chExt cx="7143403" cy="6113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54296" y="597095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Отсутствие просроченной задолженности по налогам, сборам и т.п.</a:t>
              </a:r>
            </a:p>
          </p:txBody>
        </p:sp>
        <p:sp>
          <p:nvSpPr>
            <p:cNvPr id="45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5</a:t>
              </a:r>
              <a:endParaRPr lang="en-US" sz="2800" b="1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55081" y="7006446"/>
            <a:ext cx="7143403" cy="609909"/>
            <a:chOff x="355081" y="7006446"/>
            <a:chExt cx="7143403" cy="60990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54296" y="7006447"/>
              <a:ext cx="6744188" cy="609908"/>
            </a:xfrm>
            <a:prstGeom prst="roundRect">
              <a:avLst/>
            </a:prstGeom>
            <a:solidFill>
              <a:srgbClr val="4F81B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>
                  <a:latin typeface="+mj-lt"/>
                  <a:cs typeface="+mn-cs"/>
                </a:rPr>
                <a:t>Не применяются процедуры несостоятельности (банкротства)</a:t>
              </a:r>
            </a:p>
          </p:txBody>
        </p:sp>
        <p:sp>
          <p:nvSpPr>
            <p:cNvPr id="46" name="Teardrop 46"/>
            <p:cNvSpPr/>
            <p:nvPr/>
          </p:nvSpPr>
          <p:spPr>
            <a:xfrm>
              <a:off x="355081" y="7006446"/>
              <a:ext cx="463092" cy="463092"/>
            </a:xfrm>
            <a:prstGeom prst="teardrop">
              <a:avLst/>
            </a:prstGeom>
            <a:solidFill>
              <a:srgbClr val="1F4E7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smtClean="0"/>
                <a:t>6</a:t>
              </a:r>
              <a:endParaRPr lang="en-US" sz="2800" b="1" dirty="0"/>
            </a:p>
          </p:txBody>
        </p:sp>
      </p:grpSp>
      <p:cxnSp>
        <p:nvCxnSpPr>
          <p:cNvPr id="57" name="Прямая соединительная линия 56"/>
          <p:cNvCxnSpPr/>
          <p:nvPr/>
        </p:nvCxnSpPr>
        <p:spPr>
          <a:xfrm>
            <a:off x="9350543" y="2005245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9350543" y="2458943"/>
            <a:ext cx="0" cy="366064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4" idx="3"/>
            <a:endCxn id="28" idx="1"/>
          </p:cNvCxnSpPr>
          <p:nvPr/>
        </p:nvCxnSpPr>
        <p:spPr>
          <a:xfrm>
            <a:off x="7498485" y="1589274"/>
            <a:ext cx="573461" cy="541730"/>
          </a:xfrm>
          <a:prstGeom prst="bentConnector3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sp>
        <p:nvSpPr>
          <p:cNvPr id="64" name="Прямоугольник 63"/>
          <p:cNvSpPr/>
          <p:nvPr/>
        </p:nvSpPr>
        <p:spPr>
          <a:xfrm>
            <a:off x="8071946" y="3436883"/>
            <a:ext cx="3960440" cy="4179472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rtlCol="0" anchor="ctr"/>
          <a:lstStyle/>
          <a:p>
            <a:pPr algn="ctr" defTabSz="914373" fontAlgn="auto">
              <a:spcBef>
                <a:spcPts val="0"/>
              </a:spcBef>
              <a:spcAft>
                <a:spcPts val="0"/>
              </a:spcAft>
            </a:pPr>
            <a:endParaRPr lang="ru-RU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65" name="Соединительная линия уступом 64"/>
          <p:cNvCxnSpPr>
            <a:stCxn id="5" idx="3"/>
            <a:endCxn id="64" idx="1"/>
          </p:cNvCxnSpPr>
          <p:nvPr/>
        </p:nvCxnSpPr>
        <p:spPr>
          <a:xfrm>
            <a:off x="7498485" y="2731244"/>
            <a:ext cx="573461" cy="2795375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</p:cxnSp>
      <p:grpSp>
        <p:nvGrpSpPr>
          <p:cNvPr id="68" name="Группа 67"/>
          <p:cNvGrpSpPr/>
          <p:nvPr/>
        </p:nvGrpSpPr>
        <p:grpSpPr>
          <a:xfrm>
            <a:off x="11531562" y="7153090"/>
            <a:ext cx="431915" cy="461665"/>
            <a:chOff x="200025" y="5799115"/>
            <a:chExt cx="475107" cy="507831"/>
          </a:xfrm>
        </p:grpSpPr>
        <p:sp>
          <p:nvSpPr>
            <p:cNvPr id="69" name="Равнобедренный треугольник 68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A1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rgbClr val="00A1DE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0234" y="5799115"/>
              <a:ext cx="29658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00A1DE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00A1DE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8264797" y="3563024"/>
            <a:ext cx="3525293" cy="549684"/>
          </a:xfrm>
          <a:prstGeom prst="rect">
            <a:avLst/>
          </a:prstGeom>
          <a:solidFill>
            <a:srgbClr val="FCD7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 smtClean="0">
                <a:latin typeface="Arial Narrow" panose="020B0606020202030204" pitchFamily="34" charset="0"/>
                <a:cs typeface="+mn-cs"/>
              </a:rPr>
              <a:t>Поддержка НЕ оказывается</a:t>
            </a:r>
            <a:endParaRPr lang="ru-RU" sz="1800" kern="0" dirty="0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751" y="152402"/>
            <a:ext cx="8585952" cy="698685"/>
          </a:xfrm>
        </p:spPr>
        <p:txBody>
          <a:bodyPr/>
          <a:lstStyle/>
          <a:p>
            <a:r>
              <a:rPr lang="ru-RU" dirty="0"/>
              <a:t>Целевое использование кредитов с независимой гарантией </a:t>
            </a: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506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инвестиций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для неторгового сектора с целью пополнения оборотных средств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гарантии исполнения контракта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на исполнение контрактов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застройщиков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финансирования индустриальных парков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/>
              <a:t>обеспечения выданных </a:t>
            </a:r>
            <a:r>
              <a:rPr lang="ru-RU" sz="1100" dirty="0" smtClean="0"/>
              <a:t>кредитов</a:t>
            </a:r>
            <a:endParaRPr lang="ru-RU" sz="1100" dirty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678729"/>
            <a:ext cx="11884197" cy="725733"/>
          </a:xfrm>
        </p:spPr>
        <p:txBody>
          <a:bodyPr anchor="b"/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Целевое использование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538" y="1453370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370506" y="1550215"/>
            <a:ext cx="11884195" cy="3552109"/>
            <a:chOff x="370506" y="1550216"/>
            <a:chExt cx="11884195" cy="25261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22056" y="1550216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Приобретение, создание,  модернизация основных средств, реконструкция или ремонт, а также инновационные цели (при кредитовании торгового предприятия кредит должен направляться на инвестиционные неторговые цели). Возможно кредитование целей некапитального характера в рамках проекта – до 30%  суммы кредита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70506" y="1557916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Инвестиции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22056" y="2195213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Приобретение товаров и сырья, оборотных средств, финансирование некапитальных (операционных) затрат, расчетов с поставщиками и подрядчиками, финансирование затрат на проведение сезонно-полевых работ и т.д.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70506" y="2202913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Пополнение оборотных средств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22056" y="2840210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Строительство, изготовление и поставка оборудования и оказание услуг в части профильного направления деятельности субъекта МСП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70506" y="2847910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 smtClean="0">
                  <a:latin typeface="+mj-lt"/>
                </a:rPr>
                <a:t>Исполнение государственных и муниципальных контрактов</a:t>
              </a:r>
              <a:endParaRPr lang="ru-RU" sz="1200" b="1" kern="0" dirty="0"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2056" y="3485207"/>
              <a:ext cx="8132645" cy="591150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1800"/>
                </a:spcBef>
              </a:pPr>
              <a:r>
                <a:rPr lang="ru-RU" sz="1200" dirty="0">
                  <a:latin typeface="+mj-lt"/>
                  <a:cs typeface="+mn-cs"/>
                </a:rPr>
                <a:t>Увеличение срока погашения ранее выданного кредита и прочие изменения существенных условий кредитного договора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70506" y="3492907"/>
              <a:ext cx="3635437" cy="575750"/>
            </a:xfrm>
            <a:prstGeom prst="roundRect">
              <a:avLst>
                <a:gd name="adj" fmla="val 4144"/>
              </a:avLst>
            </a:prstGeom>
            <a:solidFill>
              <a:srgbClr val="E7F5FE"/>
            </a:solidFill>
            <a:ln w="25400" cap="flat" cmpd="sng" algn="ctr">
              <a:noFill/>
              <a:prstDash val="solid"/>
            </a:ln>
            <a:effectLst/>
          </p:spPr>
          <p:txBody>
            <a:bodyPr lIns="972000" rtlCol="0" anchor="ctr"/>
            <a:lstStyle/>
            <a:p>
              <a:pPr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200" b="1" kern="0" dirty="0"/>
                <a:t>Ре</a:t>
              </a:r>
              <a:r>
                <a:rPr lang="ru-RU" sz="1200" b="1" kern="0" dirty="0" smtClean="0">
                  <a:latin typeface="+mj-lt"/>
                </a:rPr>
                <a:t>структуризация / рефинансирование действующего кредита</a:t>
              </a:r>
              <a:endParaRPr lang="ru-RU" sz="1200" b="1" kern="0" dirty="0">
                <a:latin typeface="+mj-lt"/>
              </a:endParaRPr>
            </a:p>
          </p:txBody>
        </p:sp>
      </p:grpSp>
      <p:sp>
        <p:nvSpPr>
          <p:cNvPr id="36" name="Текст 2"/>
          <p:cNvSpPr txBox="1">
            <a:spLocks/>
          </p:cNvSpPr>
          <p:nvPr/>
        </p:nvSpPr>
        <p:spPr>
          <a:xfrm>
            <a:off x="370506" y="4929968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 smtClean="0"/>
              <a:t>Гарантийные продукты</a:t>
            </a:r>
            <a:endParaRPr lang="ru-RU" b="1" kern="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3538" y="5704609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3538" y="5803404"/>
            <a:ext cx="7817710" cy="451110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неторговой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90965" y="6356772"/>
            <a:ext cx="3863736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</a:t>
            </a:r>
            <a:r>
              <a:rPr lang="ru-RU" sz="1200" dirty="0"/>
              <a:t>для обеспечения кредитов предприятиям, зарегистрированным в республике </a:t>
            </a:r>
            <a:r>
              <a:rPr lang="ru-RU" sz="1200" dirty="0" smtClean="0"/>
              <a:t>Крым и </a:t>
            </a:r>
            <a:r>
              <a:rPr lang="ru-RU" sz="1200" dirty="0"/>
              <a:t>/ или городе федерального значения </a:t>
            </a:r>
            <a:r>
              <a:rPr lang="ru-RU" sz="1200" dirty="0" smtClean="0"/>
              <a:t>Севастополь</a:t>
            </a:r>
            <a:endParaRPr lang="ru-RU" sz="1200" dirty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</a:t>
            </a:r>
            <a:r>
              <a:rPr lang="ru-RU" sz="1200" dirty="0"/>
              <a:t>, выдаваемая совместно с поручительством </a:t>
            </a:r>
            <a:r>
              <a:rPr lang="ru-RU" sz="1200" dirty="0" smtClean="0"/>
              <a:t>РГО (</a:t>
            </a:r>
            <a:r>
              <a:rPr lang="ru-RU" sz="1200" dirty="0" err="1"/>
              <a:t>согарантия</a:t>
            </a:r>
            <a:r>
              <a:rPr lang="ru-RU" sz="1200" dirty="0"/>
              <a:t>)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90966" y="5803404"/>
            <a:ext cx="3854899" cy="453089"/>
          </a:xfrm>
          <a:prstGeom prst="roundRect">
            <a:avLst>
              <a:gd name="adj" fmla="val 16628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Цели, связанные с развитием торговой деятельности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75877" y="6356772"/>
            <a:ext cx="3905371" cy="2702890"/>
          </a:xfrm>
          <a:prstGeom prst="rect">
            <a:avLst/>
          </a:prstGeom>
        </p:spPr>
        <p:txBody>
          <a:bodyPr wrap="square" lIns="72000" tIns="0" rIns="36000" bIns="0" anchor="t">
            <a:noAutofit/>
          </a:bodyPr>
          <a:lstStyle/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Прямая гарантия для: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</a:t>
            </a:r>
            <a:r>
              <a:rPr lang="ru-RU" sz="1100" dirty="0" err="1" smtClean="0"/>
              <a:t>реструктуриемых</a:t>
            </a:r>
            <a:r>
              <a:rPr lang="ru-RU" sz="1100" dirty="0" smtClean="0"/>
              <a:t>/ рефинансируемых кредитов</a:t>
            </a:r>
          </a:p>
          <a:p>
            <a:pPr marL="452438" lvl="1" indent="-146050">
              <a:buFont typeface="Courier New" panose="02070309020205020404" pitchFamily="49" charset="0"/>
              <a:buChar char="o"/>
            </a:pPr>
            <a:r>
              <a:rPr lang="ru-RU" sz="1100" dirty="0" smtClean="0"/>
              <a:t>обеспечения кредитов предприятиям, зарегистрированным в республике Крым и / или городе федерального значения Севастополь</a:t>
            </a:r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err="1" smtClean="0"/>
              <a:t>Контргарантия</a:t>
            </a:r>
            <a:endParaRPr lang="ru-RU" sz="1200" dirty="0" smtClean="0"/>
          </a:p>
          <a:p>
            <a:pPr marL="261938" lvl="1" indent="-241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Синдицированная гарантия</a:t>
            </a:r>
            <a:endParaRPr lang="ru-RU" sz="1200" dirty="0"/>
          </a:p>
        </p:txBody>
      </p:sp>
      <p:sp>
        <p:nvSpPr>
          <p:cNvPr id="75" name="Freeform 72"/>
          <p:cNvSpPr>
            <a:spLocks noChangeAspect="1" noEditPoints="1"/>
          </p:cNvSpPr>
          <p:nvPr/>
        </p:nvSpPr>
        <p:spPr bwMode="auto">
          <a:xfrm>
            <a:off x="890474" y="1770176"/>
            <a:ext cx="335411" cy="458268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7" y="18"/>
              </a:cxn>
              <a:cxn ang="0">
                <a:pos x="14" y="0"/>
              </a:cxn>
              <a:cxn ang="0">
                <a:pos x="0" y="2"/>
              </a:cxn>
              <a:cxn ang="0">
                <a:pos x="33" y="32"/>
              </a:cxn>
              <a:cxn ang="0">
                <a:pos x="33" y="118"/>
              </a:cxn>
              <a:cxn ang="0">
                <a:pos x="41" y="118"/>
              </a:cxn>
              <a:cxn ang="0">
                <a:pos x="41" y="36"/>
              </a:cxn>
              <a:cxn ang="0">
                <a:pos x="86" y="3"/>
              </a:cxn>
              <a:cxn ang="0">
                <a:pos x="69" y="0"/>
              </a:cxn>
              <a:cxn ang="0">
                <a:pos x="10" y="7"/>
              </a:cxn>
              <a:cxn ang="0">
                <a:pos x="37" y="24"/>
              </a:cxn>
              <a:cxn ang="0">
                <a:pos x="71" y="10"/>
              </a:cxn>
              <a:cxn ang="0">
                <a:pos x="37" y="32"/>
              </a:cxn>
              <a:cxn ang="0">
                <a:pos x="10" y="7"/>
              </a:cxn>
            </a:cxnLst>
            <a:rect l="0" t="0" r="r" b="b"/>
            <a:pathLst>
              <a:path w="86" h="118">
                <a:moveTo>
                  <a:pt x="69" y="0"/>
                </a:moveTo>
                <a:cubicBezTo>
                  <a:pt x="48" y="0"/>
                  <a:pt x="40" y="7"/>
                  <a:pt x="37" y="18"/>
                </a:cubicBezTo>
                <a:cubicBezTo>
                  <a:pt x="37" y="18"/>
                  <a:pt x="31" y="2"/>
                  <a:pt x="14" y="0"/>
                </a:cubicBezTo>
                <a:cubicBezTo>
                  <a:pt x="9" y="0"/>
                  <a:pt x="4" y="0"/>
                  <a:pt x="0" y="2"/>
                </a:cubicBezTo>
                <a:cubicBezTo>
                  <a:pt x="7" y="39"/>
                  <a:pt x="25" y="35"/>
                  <a:pt x="33" y="3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41" y="36"/>
                  <a:pt x="41" y="36"/>
                  <a:pt x="41" y="36"/>
                </a:cubicBezTo>
                <a:cubicBezTo>
                  <a:pt x="50" y="42"/>
                  <a:pt x="73" y="50"/>
                  <a:pt x="86" y="3"/>
                </a:cubicBezTo>
                <a:cubicBezTo>
                  <a:pt x="81" y="1"/>
                  <a:pt x="75" y="0"/>
                  <a:pt x="69" y="0"/>
                </a:cubicBezTo>
                <a:close/>
                <a:moveTo>
                  <a:pt x="10" y="7"/>
                </a:moveTo>
                <a:cubicBezTo>
                  <a:pt x="28" y="11"/>
                  <a:pt x="37" y="24"/>
                  <a:pt x="37" y="24"/>
                </a:cubicBezTo>
                <a:cubicBezTo>
                  <a:pt x="37" y="24"/>
                  <a:pt x="46" y="9"/>
                  <a:pt x="71" y="10"/>
                </a:cubicBezTo>
                <a:cubicBezTo>
                  <a:pt x="71" y="10"/>
                  <a:pt x="43" y="20"/>
                  <a:pt x="37" y="32"/>
                </a:cubicBezTo>
                <a:cubicBezTo>
                  <a:pt x="35" y="25"/>
                  <a:pt x="25" y="19"/>
                  <a:pt x="10" y="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Группа 33"/>
          <p:cNvGrpSpPr/>
          <p:nvPr/>
        </p:nvGrpSpPr>
        <p:grpSpPr>
          <a:xfrm>
            <a:off x="469426" y="3479729"/>
            <a:ext cx="734496" cy="613329"/>
            <a:chOff x="469426" y="3429434"/>
            <a:chExt cx="734496" cy="61332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69426" y="3429434"/>
              <a:ext cx="7344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ГОСЗАКАЗ</a:t>
              </a:r>
              <a:endParaRPr lang="ru-RU" sz="800" b="1" dirty="0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577699" y="3634594"/>
              <a:ext cx="506770" cy="408169"/>
            </a:xfrm>
            <a:custGeom>
              <a:avLst/>
              <a:gdLst>
                <a:gd name="T0" fmla="*/ 308 w 445"/>
                <a:gd name="T1" fmla="*/ 41 h 358"/>
                <a:gd name="T2" fmla="*/ 288 w 445"/>
                <a:gd name="T3" fmla="*/ 12 h 358"/>
                <a:gd name="T4" fmla="*/ 183 w 445"/>
                <a:gd name="T5" fmla="*/ 31 h 358"/>
                <a:gd name="T6" fmla="*/ 89 w 445"/>
                <a:gd name="T7" fmla="*/ 49 h 358"/>
                <a:gd name="T8" fmla="*/ 34 w 445"/>
                <a:gd name="T9" fmla="*/ 158 h 358"/>
                <a:gd name="T10" fmla="*/ 223 w 445"/>
                <a:gd name="T11" fmla="*/ 355 h 358"/>
                <a:gd name="T12" fmla="*/ 239 w 445"/>
                <a:gd name="T13" fmla="*/ 354 h 358"/>
                <a:gd name="T14" fmla="*/ 68 w 445"/>
                <a:gd name="T15" fmla="*/ 193 h 358"/>
                <a:gd name="T16" fmla="*/ 72 w 445"/>
                <a:gd name="T17" fmla="*/ 102 h 358"/>
                <a:gd name="T18" fmla="*/ 175 w 445"/>
                <a:gd name="T19" fmla="*/ 53 h 358"/>
                <a:gd name="T20" fmla="*/ 252 w 445"/>
                <a:gd name="T21" fmla="*/ 35 h 358"/>
                <a:gd name="T22" fmla="*/ 271 w 445"/>
                <a:gd name="T23" fmla="*/ 48 h 358"/>
                <a:gd name="T24" fmla="*/ 227 w 445"/>
                <a:gd name="T25" fmla="*/ 72 h 358"/>
                <a:gd name="T26" fmla="*/ 159 w 445"/>
                <a:gd name="T27" fmla="*/ 95 h 358"/>
                <a:gd name="T28" fmla="*/ 131 w 445"/>
                <a:gd name="T29" fmla="*/ 144 h 358"/>
                <a:gd name="T30" fmla="*/ 234 w 445"/>
                <a:gd name="T31" fmla="*/ 153 h 358"/>
                <a:gd name="T32" fmla="*/ 357 w 445"/>
                <a:gd name="T33" fmla="*/ 256 h 358"/>
                <a:gd name="T34" fmla="*/ 364 w 445"/>
                <a:gd name="T35" fmla="*/ 237 h 358"/>
                <a:gd name="T36" fmla="*/ 220 w 445"/>
                <a:gd name="T37" fmla="*/ 132 h 358"/>
                <a:gd name="T38" fmla="*/ 143 w 445"/>
                <a:gd name="T39" fmla="*/ 121 h 358"/>
                <a:gd name="T40" fmla="*/ 230 w 445"/>
                <a:gd name="T41" fmla="*/ 96 h 358"/>
                <a:gd name="T42" fmla="*/ 305 w 445"/>
                <a:gd name="T43" fmla="*/ 63 h 358"/>
                <a:gd name="T44" fmla="*/ 390 w 445"/>
                <a:gd name="T45" fmla="*/ 111 h 358"/>
                <a:gd name="T46" fmla="*/ 360 w 445"/>
                <a:gd name="T47" fmla="*/ 205 h 358"/>
                <a:gd name="T48" fmla="*/ 378 w 445"/>
                <a:gd name="T49" fmla="*/ 217 h 358"/>
                <a:gd name="T50" fmla="*/ 407 w 445"/>
                <a:gd name="T51" fmla="*/ 97 h 358"/>
                <a:gd name="T52" fmla="*/ 85 w 445"/>
                <a:gd name="T53" fmla="*/ 40 h 358"/>
                <a:gd name="T54" fmla="*/ 73 w 445"/>
                <a:gd name="T55" fmla="*/ 21 h 358"/>
                <a:gd name="T56" fmla="*/ 13 w 445"/>
                <a:gd name="T57" fmla="*/ 160 h 358"/>
                <a:gd name="T58" fmla="*/ 24 w 445"/>
                <a:gd name="T59" fmla="*/ 149 h 358"/>
                <a:gd name="T60" fmla="*/ 443 w 445"/>
                <a:gd name="T61" fmla="*/ 95 h 358"/>
                <a:gd name="T62" fmla="*/ 314 w 445"/>
                <a:gd name="T63" fmla="*/ 16 h 358"/>
                <a:gd name="T64" fmla="*/ 422 w 445"/>
                <a:gd name="T65" fmla="*/ 102 h 358"/>
                <a:gd name="T66" fmla="*/ 436 w 445"/>
                <a:gd name="T67" fmla="*/ 109 h 358"/>
                <a:gd name="T68" fmla="*/ 249 w 445"/>
                <a:gd name="T69" fmla="*/ 188 h 358"/>
                <a:gd name="T70" fmla="*/ 234 w 445"/>
                <a:gd name="T71" fmla="*/ 205 h 358"/>
                <a:gd name="T72" fmla="*/ 336 w 445"/>
                <a:gd name="T73" fmla="*/ 292 h 358"/>
                <a:gd name="T74" fmla="*/ 344 w 445"/>
                <a:gd name="T75" fmla="*/ 272 h 358"/>
                <a:gd name="T76" fmla="*/ 217 w 445"/>
                <a:gd name="T77" fmla="*/ 214 h 358"/>
                <a:gd name="T78" fmla="*/ 202 w 445"/>
                <a:gd name="T79" fmla="*/ 231 h 358"/>
                <a:gd name="T80" fmla="*/ 308 w 445"/>
                <a:gd name="T81" fmla="*/ 318 h 358"/>
                <a:gd name="T82" fmla="*/ 315 w 445"/>
                <a:gd name="T83" fmla="*/ 299 h 358"/>
                <a:gd name="T84" fmla="*/ 180 w 445"/>
                <a:gd name="T85" fmla="*/ 237 h 358"/>
                <a:gd name="T86" fmla="*/ 166 w 445"/>
                <a:gd name="T87" fmla="*/ 254 h 358"/>
                <a:gd name="T88" fmla="*/ 273 w 445"/>
                <a:gd name="T89" fmla="*/ 340 h 358"/>
                <a:gd name="T90" fmla="*/ 280 w 445"/>
                <a:gd name="T91" fmla="*/ 32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5" h="358">
                  <a:moveTo>
                    <a:pt x="361" y="57"/>
                  </a:moveTo>
                  <a:cubicBezTo>
                    <a:pt x="341" y="47"/>
                    <a:pt x="310" y="41"/>
                    <a:pt x="308" y="41"/>
                  </a:cubicBezTo>
                  <a:cubicBezTo>
                    <a:pt x="304" y="41"/>
                    <a:pt x="300" y="41"/>
                    <a:pt x="296" y="41"/>
                  </a:cubicBezTo>
                  <a:cubicBezTo>
                    <a:pt x="297" y="31"/>
                    <a:pt x="294" y="20"/>
                    <a:pt x="288" y="12"/>
                  </a:cubicBezTo>
                  <a:cubicBezTo>
                    <a:pt x="280" y="0"/>
                    <a:pt x="265" y="6"/>
                    <a:pt x="244" y="14"/>
                  </a:cubicBezTo>
                  <a:cubicBezTo>
                    <a:pt x="226" y="21"/>
                    <a:pt x="204" y="29"/>
                    <a:pt x="183" y="31"/>
                  </a:cubicBezTo>
                  <a:cubicBezTo>
                    <a:pt x="181" y="31"/>
                    <a:pt x="178" y="31"/>
                    <a:pt x="174" y="31"/>
                  </a:cubicBezTo>
                  <a:cubicBezTo>
                    <a:pt x="139" y="33"/>
                    <a:pt x="105" y="35"/>
                    <a:pt x="89" y="49"/>
                  </a:cubicBezTo>
                  <a:cubicBezTo>
                    <a:pt x="88" y="50"/>
                    <a:pt x="65" y="71"/>
                    <a:pt x="53" y="91"/>
                  </a:cubicBezTo>
                  <a:cubicBezTo>
                    <a:pt x="42" y="110"/>
                    <a:pt x="36" y="138"/>
                    <a:pt x="34" y="158"/>
                  </a:cubicBezTo>
                  <a:cubicBezTo>
                    <a:pt x="32" y="177"/>
                    <a:pt x="39" y="196"/>
                    <a:pt x="54" y="209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25" y="357"/>
                    <a:pt x="228" y="358"/>
                    <a:pt x="230" y="358"/>
                  </a:cubicBezTo>
                  <a:cubicBezTo>
                    <a:pt x="234" y="358"/>
                    <a:pt x="237" y="356"/>
                    <a:pt x="239" y="354"/>
                  </a:cubicBezTo>
                  <a:cubicBezTo>
                    <a:pt x="243" y="349"/>
                    <a:pt x="242" y="342"/>
                    <a:pt x="238" y="338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59" y="185"/>
                    <a:pt x="55" y="173"/>
                    <a:pt x="56" y="161"/>
                  </a:cubicBezTo>
                  <a:cubicBezTo>
                    <a:pt x="59" y="135"/>
                    <a:pt x="65" y="115"/>
                    <a:pt x="72" y="102"/>
                  </a:cubicBezTo>
                  <a:cubicBezTo>
                    <a:pt x="82" y="85"/>
                    <a:pt x="104" y="66"/>
                    <a:pt x="104" y="66"/>
                  </a:cubicBezTo>
                  <a:cubicBezTo>
                    <a:pt x="115" y="56"/>
                    <a:pt x="154" y="54"/>
                    <a:pt x="175" y="53"/>
                  </a:cubicBezTo>
                  <a:cubicBezTo>
                    <a:pt x="179" y="53"/>
                    <a:pt x="182" y="53"/>
                    <a:pt x="184" y="53"/>
                  </a:cubicBezTo>
                  <a:cubicBezTo>
                    <a:pt x="209" y="51"/>
                    <a:pt x="234" y="42"/>
                    <a:pt x="252" y="35"/>
                  </a:cubicBezTo>
                  <a:cubicBezTo>
                    <a:pt x="259" y="32"/>
                    <a:pt x="267" y="29"/>
                    <a:pt x="272" y="27"/>
                  </a:cubicBezTo>
                  <a:cubicBezTo>
                    <a:pt x="275" y="34"/>
                    <a:pt x="274" y="43"/>
                    <a:pt x="271" y="48"/>
                  </a:cubicBezTo>
                  <a:cubicBezTo>
                    <a:pt x="271" y="48"/>
                    <a:pt x="271" y="49"/>
                    <a:pt x="270" y="49"/>
                  </a:cubicBezTo>
                  <a:cubicBezTo>
                    <a:pt x="257" y="55"/>
                    <a:pt x="242" y="63"/>
                    <a:pt x="227" y="72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01" y="87"/>
                    <a:pt x="178" y="91"/>
                    <a:pt x="159" y="95"/>
                  </a:cubicBezTo>
                  <a:cubicBezTo>
                    <a:pt x="137" y="99"/>
                    <a:pt x="121" y="102"/>
                    <a:pt x="120" y="117"/>
                  </a:cubicBezTo>
                  <a:cubicBezTo>
                    <a:pt x="120" y="128"/>
                    <a:pt x="124" y="138"/>
                    <a:pt x="131" y="144"/>
                  </a:cubicBezTo>
                  <a:cubicBezTo>
                    <a:pt x="152" y="163"/>
                    <a:pt x="196" y="158"/>
                    <a:pt x="223" y="154"/>
                  </a:cubicBezTo>
                  <a:cubicBezTo>
                    <a:pt x="227" y="154"/>
                    <a:pt x="231" y="153"/>
                    <a:pt x="234" y="153"/>
                  </a:cubicBezTo>
                  <a:cubicBezTo>
                    <a:pt x="251" y="168"/>
                    <a:pt x="325" y="233"/>
                    <a:pt x="350" y="254"/>
                  </a:cubicBezTo>
                  <a:cubicBezTo>
                    <a:pt x="352" y="256"/>
                    <a:pt x="354" y="256"/>
                    <a:pt x="357" y="256"/>
                  </a:cubicBezTo>
                  <a:cubicBezTo>
                    <a:pt x="360" y="256"/>
                    <a:pt x="363" y="255"/>
                    <a:pt x="365" y="253"/>
                  </a:cubicBezTo>
                  <a:cubicBezTo>
                    <a:pt x="369" y="248"/>
                    <a:pt x="369" y="241"/>
                    <a:pt x="364" y="237"/>
                  </a:cubicBezTo>
                  <a:cubicBezTo>
                    <a:pt x="319" y="198"/>
                    <a:pt x="251" y="139"/>
                    <a:pt x="247" y="135"/>
                  </a:cubicBezTo>
                  <a:cubicBezTo>
                    <a:pt x="242" y="129"/>
                    <a:pt x="236" y="130"/>
                    <a:pt x="220" y="132"/>
                  </a:cubicBezTo>
                  <a:cubicBezTo>
                    <a:pt x="200" y="135"/>
                    <a:pt x="159" y="140"/>
                    <a:pt x="146" y="128"/>
                  </a:cubicBezTo>
                  <a:cubicBezTo>
                    <a:pt x="145" y="127"/>
                    <a:pt x="143" y="125"/>
                    <a:pt x="143" y="121"/>
                  </a:cubicBezTo>
                  <a:cubicBezTo>
                    <a:pt x="147" y="120"/>
                    <a:pt x="156" y="118"/>
                    <a:pt x="163" y="117"/>
                  </a:cubicBezTo>
                  <a:cubicBezTo>
                    <a:pt x="182" y="113"/>
                    <a:pt x="208" y="108"/>
                    <a:pt x="230" y="96"/>
                  </a:cubicBezTo>
                  <a:cubicBezTo>
                    <a:pt x="232" y="94"/>
                    <a:pt x="235" y="93"/>
                    <a:pt x="238" y="91"/>
                  </a:cubicBezTo>
                  <a:cubicBezTo>
                    <a:pt x="256" y="81"/>
                    <a:pt x="290" y="61"/>
                    <a:pt x="305" y="63"/>
                  </a:cubicBezTo>
                  <a:cubicBezTo>
                    <a:pt x="305" y="63"/>
                    <a:pt x="334" y="68"/>
                    <a:pt x="352" y="77"/>
                  </a:cubicBezTo>
                  <a:cubicBezTo>
                    <a:pt x="363" y="83"/>
                    <a:pt x="376" y="95"/>
                    <a:pt x="390" y="111"/>
                  </a:cubicBezTo>
                  <a:cubicBezTo>
                    <a:pt x="401" y="123"/>
                    <a:pt x="402" y="140"/>
                    <a:pt x="394" y="152"/>
                  </a:cubicBezTo>
                  <a:cubicBezTo>
                    <a:pt x="360" y="205"/>
                    <a:pt x="360" y="205"/>
                    <a:pt x="360" y="205"/>
                  </a:cubicBezTo>
                  <a:cubicBezTo>
                    <a:pt x="356" y="210"/>
                    <a:pt x="358" y="217"/>
                    <a:pt x="363" y="220"/>
                  </a:cubicBezTo>
                  <a:cubicBezTo>
                    <a:pt x="368" y="223"/>
                    <a:pt x="375" y="222"/>
                    <a:pt x="378" y="217"/>
                  </a:cubicBezTo>
                  <a:cubicBezTo>
                    <a:pt x="412" y="164"/>
                    <a:pt x="412" y="164"/>
                    <a:pt x="412" y="164"/>
                  </a:cubicBezTo>
                  <a:cubicBezTo>
                    <a:pt x="426" y="143"/>
                    <a:pt x="424" y="116"/>
                    <a:pt x="407" y="97"/>
                  </a:cubicBezTo>
                  <a:cubicBezTo>
                    <a:pt x="391" y="78"/>
                    <a:pt x="375" y="64"/>
                    <a:pt x="361" y="57"/>
                  </a:cubicBezTo>
                  <a:close/>
                  <a:moveTo>
                    <a:pt x="85" y="40"/>
                  </a:moveTo>
                  <a:cubicBezTo>
                    <a:pt x="90" y="36"/>
                    <a:pt x="92" y="29"/>
                    <a:pt x="88" y="24"/>
                  </a:cubicBezTo>
                  <a:cubicBezTo>
                    <a:pt x="85" y="19"/>
                    <a:pt x="78" y="18"/>
                    <a:pt x="73" y="21"/>
                  </a:cubicBezTo>
                  <a:cubicBezTo>
                    <a:pt x="38" y="44"/>
                    <a:pt x="0" y="105"/>
                    <a:pt x="2" y="150"/>
                  </a:cubicBezTo>
                  <a:cubicBezTo>
                    <a:pt x="2" y="156"/>
                    <a:pt x="7" y="160"/>
                    <a:pt x="13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9" y="160"/>
                    <a:pt x="24" y="155"/>
                    <a:pt x="24" y="149"/>
                  </a:cubicBezTo>
                  <a:cubicBezTo>
                    <a:pt x="22" y="113"/>
                    <a:pt x="56" y="59"/>
                    <a:pt x="85" y="40"/>
                  </a:cubicBezTo>
                  <a:close/>
                  <a:moveTo>
                    <a:pt x="443" y="95"/>
                  </a:moveTo>
                  <a:cubicBezTo>
                    <a:pt x="428" y="51"/>
                    <a:pt x="366" y="16"/>
                    <a:pt x="327" y="8"/>
                  </a:cubicBezTo>
                  <a:cubicBezTo>
                    <a:pt x="321" y="7"/>
                    <a:pt x="316" y="10"/>
                    <a:pt x="314" y="16"/>
                  </a:cubicBezTo>
                  <a:cubicBezTo>
                    <a:pt x="313" y="22"/>
                    <a:pt x="317" y="28"/>
                    <a:pt x="323" y="30"/>
                  </a:cubicBezTo>
                  <a:cubicBezTo>
                    <a:pt x="357" y="37"/>
                    <a:pt x="411" y="68"/>
                    <a:pt x="422" y="102"/>
                  </a:cubicBezTo>
                  <a:cubicBezTo>
                    <a:pt x="424" y="106"/>
                    <a:pt x="428" y="109"/>
                    <a:pt x="433" y="109"/>
                  </a:cubicBezTo>
                  <a:cubicBezTo>
                    <a:pt x="434" y="109"/>
                    <a:pt x="435" y="109"/>
                    <a:pt x="436" y="109"/>
                  </a:cubicBezTo>
                  <a:cubicBezTo>
                    <a:pt x="442" y="107"/>
                    <a:pt x="445" y="100"/>
                    <a:pt x="443" y="95"/>
                  </a:cubicBezTo>
                  <a:close/>
                  <a:moveTo>
                    <a:pt x="249" y="188"/>
                  </a:moveTo>
                  <a:cubicBezTo>
                    <a:pt x="244" y="184"/>
                    <a:pt x="237" y="184"/>
                    <a:pt x="233" y="189"/>
                  </a:cubicBezTo>
                  <a:cubicBezTo>
                    <a:pt x="229" y="194"/>
                    <a:pt x="229" y="201"/>
                    <a:pt x="234" y="205"/>
                  </a:cubicBezTo>
                  <a:cubicBezTo>
                    <a:pt x="329" y="289"/>
                    <a:pt x="329" y="289"/>
                    <a:pt x="329" y="289"/>
                  </a:cubicBezTo>
                  <a:cubicBezTo>
                    <a:pt x="331" y="291"/>
                    <a:pt x="334" y="292"/>
                    <a:pt x="336" y="292"/>
                  </a:cubicBezTo>
                  <a:cubicBezTo>
                    <a:pt x="339" y="292"/>
                    <a:pt x="343" y="290"/>
                    <a:pt x="345" y="288"/>
                  </a:cubicBezTo>
                  <a:cubicBezTo>
                    <a:pt x="349" y="283"/>
                    <a:pt x="348" y="276"/>
                    <a:pt x="344" y="272"/>
                  </a:cubicBezTo>
                  <a:lnTo>
                    <a:pt x="249" y="188"/>
                  </a:lnTo>
                  <a:close/>
                  <a:moveTo>
                    <a:pt x="217" y="214"/>
                  </a:moveTo>
                  <a:cubicBezTo>
                    <a:pt x="212" y="210"/>
                    <a:pt x="205" y="210"/>
                    <a:pt x="201" y="215"/>
                  </a:cubicBezTo>
                  <a:cubicBezTo>
                    <a:pt x="197" y="220"/>
                    <a:pt x="198" y="227"/>
                    <a:pt x="202" y="231"/>
                  </a:cubicBezTo>
                  <a:cubicBezTo>
                    <a:pt x="301" y="315"/>
                    <a:pt x="301" y="315"/>
                    <a:pt x="301" y="315"/>
                  </a:cubicBezTo>
                  <a:cubicBezTo>
                    <a:pt x="303" y="317"/>
                    <a:pt x="306" y="318"/>
                    <a:pt x="308" y="318"/>
                  </a:cubicBezTo>
                  <a:cubicBezTo>
                    <a:pt x="311" y="318"/>
                    <a:pt x="314" y="317"/>
                    <a:pt x="316" y="314"/>
                  </a:cubicBezTo>
                  <a:cubicBezTo>
                    <a:pt x="320" y="310"/>
                    <a:pt x="320" y="303"/>
                    <a:pt x="315" y="299"/>
                  </a:cubicBezTo>
                  <a:lnTo>
                    <a:pt x="217" y="214"/>
                  </a:lnTo>
                  <a:close/>
                  <a:moveTo>
                    <a:pt x="180" y="237"/>
                  </a:moveTo>
                  <a:cubicBezTo>
                    <a:pt x="175" y="233"/>
                    <a:pt x="168" y="233"/>
                    <a:pt x="165" y="238"/>
                  </a:cubicBezTo>
                  <a:cubicBezTo>
                    <a:pt x="161" y="243"/>
                    <a:pt x="161" y="250"/>
                    <a:pt x="166" y="254"/>
                  </a:cubicBezTo>
                  <a:cubicBezTo>
                    <a:pt x="266" y="338"/>
                    <a:pt x="266" y="338"/>
                    <a:pt x="266" y="338"/>
                  </a:cubicBezTo>
                  <a:cubicBezTo>
                    <a:pt x="268" y="339"/>
                    <a:pt x="270" y="340"/>
                    <a:pt x="273" y="340"/>
                  </a:cubicBezTo>
                  <a:cubicBezTo>
                    <a:pt x="276" y="340"/>
                    <a:pt x="279" y="339"/>
                    <a:pt x="281" y="336"/>
                  </a:cubicBezTo>
                  <a:cubicBezTo>
                    <a:pt x="285" y="332"/>
                    <a:pt x="285" y="325"/>
                    <a:pt x="280" y="321"/>
                  </a:cubicBezTo>
                  <a:lnTo>
                    <a:pt x="180" y="2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98679" y="2621119"/>
            <a:ext cx="664810" cy="505756"/>
            <a:chOff x="584384" y="2621119"/>
            <a:chExt cx="664810" cy="5057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84384" y="2621119"/>
              <a:ext cx="664810" cy="505756"/>
              <a:chOff x="720657" y="4469559"/>
              <a:chExt cx="314600" cy="239333"/>
            </a:xfrm>
            <a:solidFill>
              <a:schemeClr val="tx1"/>
            </a:solidFill>
          </p:grpSpPr>
          <p:sp>
            <p:nvSpPr>
              <p:cNvPr id="46" name="Freeform 1066"/>
              <p:cNvSpPr>
                <a:spLocks/>
              </p:cNvSpPr>
              <p:nvPr/>
            </p:nvSpPr>
            <p:spPr bwMode="auto">
              <a:xfrm>
                <a:off x="975212" y="4531295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4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5" y="41"/>
                      <a:pt x="4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30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7" name="Freeform 1067"/>
              <p:cNvSpPr>
                <a:spLocks/>
              </p:cNvSpPr>
              <p:nvPr/>
            </p:nvSpPr>
            <p:spPr bwMode="auto">
              <a:xfrm>
                <a:off x="775628" y="4469559"/>
                <a:ext cx="221573" cy="129392"/>
              </a:xfrm>
              <a:custGeom>
                <a:avLst/>
                <a:gdLst>
                  <a:gd name="T0" fmla="*/ 123 w 129"/>
                  <a:gd name="T1" fmla="*/ 75 h 75"/>
                  <a:gd name="T2" fmla="*/ 117 w 129"/>
                  <a:gd name="T3" fmla="*/ 69 h 75"/>
                  <a:gd name="T4" fmla="*/ 60 w 129"/>
                  <a:gd name="T5" fmla="*/ 12 h 75"/>
                  <a:gd name="T6" fmla="*/ 12 w 129"/>
                  <a:gd name="T7" fmla="*/ 38 h 75"/>
                  <a:gd name="T8" fmla="*/ 4 w 129"/>
                  <a:gd name="T9" fmla="*/ 40 h 75"/>
                  <a:gd name="T10" fmla="*/ 2 w 129"/>
                  <a:gd name="T11" fmla="*/ 32 h 75"/>
                  <a:gd name="T12" fmla="*/ 60 w 129"/>
                  <a:gd name="T13" fmla="*/ 0 h 75"/>
                  <a:gd name="T14" fmla="*/ 129 w 129"/>
                  <a:gd name="T15" fmla="*/ 69 h 75"/>
                  <a:gd name="T16" fmla="*/ 123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123" y="75"/>
                    </a:moveTo>
                    <a:cubicBezTo>
                      <a:pt x="120" y="75"/>
                      <a:pt x="117" y="72"/>
                      <a:pt x="117" y="69"/>
                    </a:cubicBezTo>
                    <a:cubicBezTo>
                      <a:pt x="117" y="38"/>
                      <a:pt x="92" y="12"/>
                      <a:pt x="60" y="12"/>
                    </a:cubicBezTo>
                    <a:cubicBezTo>
                      <a:pt x="41" y="12"/>
                      <a:pt x="23" y="22"/>
                      <a:pt x="12" y="38"/>
                    </a:cubicBezTo>
                    <a:cubicBezTo>
                      <a:pt x="10" y="41"/>
                      <a:pt x="7" y="42"/>
                      <a:pt x="4" y="40"/>
                    </a:cubicBezTo>
                    <a:cubicBezTo>
                      <a:pt x="1" y="38"/>
                      <a:pt x="0" y="34"/>
                      <a:pt x="2" y="32"/>
                    </a:cubicBezTo>
                    <a:cubicBezTo>
                      <a:pt x="15" y="12"/>
                      <a:pt x="37" y="0"/>
                      <a:pt x="60" y="0"/>
                    </a:cubicBezTo>
                    <a:cubicBezTo>
                      <a:pt x="98" y="0"/>
                      <a:pt x="129" y="31"/>
                      <a:pt x="129" y="69"/>
                    </a:cubicBezTo>
                    <a:cubicBezTo>
                      <a:pt x="129" y="72"/>
                      <a:pt x="126" y="75"/>
                      <a:pt x="123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Freeform 1068"/>
              <p:cNvSpPr>
                <a:spLocks/>
              </p:cNvSpPr>
              <p:nvPr/>
            </p:nvSpPr>
            <p:spPr bwMode="auto">
              <a:xfrm>
                <a:off x="720657" y="4572734"/>
                <a:ext cx="60045" cy="72730"/>
              </a:xfrm>
              <a:custGeom>
                <a:avLst/>
                <a:gdLst>
                  <a:gd name="T0" fmla="*/ 7 w 35"/>
                  <a:gd name="T1" fmla="*/ 42 h 42"/>
                  <a:gd name="T2" fmla="*/ 3 w 35"/>
                  <a:gd name="T3" fmla="*/ 40 h 42"/>
                  <a:gd name="T4" fmla="*/ 2 w 35"/>
                  <a:gd name="T5" fmla="*/ 32 h 42"/>
                  <a:gd name="T6" fmla="*/ 24 w 35"/>
                  <a:gd name="T7" fmla="*/ 4 h 42"/>
                  <a:gd name="T8" fmla="*/ 32 w 35"/>
                  <a:gd name="T9" fmla="*/ 2 h 42"/>
                  <a:gd name="T10" fmla="*/ 33 w 35"/>
                  <a:gd name="T11" fmla="*/ 11 h 42"/>
                  <a:gd name="T12" fmla="*/ 12 w 35"/>
                  <a:gd name="T13" fmla="*/ 39 h 42"/>
                  <a:gd name="T14" fmla="*/ 7 w 3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42">
                    <a:moveTo>
                      <a:pt x="7" y="42"/>
                    </a:moveTo>
                    <a:cubicBezTo>
                      <a:pt x="6" y="42"/>
                      <a:pt x="4" y="41"/>
                      <a:pt x="3" y="40"/>
                    </a:cubicBezTo>
                    <a:cubicBezTo>
                      <a:pt x="1" y="38"/>
                      <a:pt x="0" y="35"/>
                      <a:pt x="2" y="3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1"/>
                      <a:pt x="29" y="0"/>
                      <a:pt x="32" y="2"/>
                    </a:cubicBezTo>
                    <a:cubicBezTo>
                      <a:pt x="35" y="4"/>
                      <a:pt x="35" y="8"/>
                      <a:pt x="33" y="11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0" y="41"/>
                      <a:pt x="9" y="42"/>
                      <a:pt x="7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9" name="Freeform 1069"/>
              <p:cNvSpPr>
                <a:spLocks/>
              </p:cNvSpPr>
              <p:nvPr/>
            </p:nvSpPr>
            <p:spPr bwMode="auto">
              <a:xfrm>
                <a:off x="757868" y="4579500"/>
                <a:ext cx="222419" cy="129392"/>
              </a:xfrm>
              <a:custGeom>
                <a:avLst/>
                <a:gdLst>
                  <a:gd name="T0" fmla="*/ 69 w 129"/>
                  <a:gd name="T1" fmla="*/ 75 h 75"/>
                  <a:gd name="T2" fmla="*/ 0 w 129"/>
                  <a:gd name="T3" fmla="*/ 6 h 75"/>
                  <a:gd name="T4" fmla="*/ 6 w 129"/>
                  <a:gd name="T5" fmla="*/ 0 h 75"/>
                  <a:gd name="T6" fmla="*/ 12 w 129"/>
                  <a:gd name="T7" fmla="*/ 6 h 75"/>
                  <a:gd name="T8" fmla="*/ 69 w 129"/>
                  <a:gd name="T9" fmla="*/ 63 h 75"/>
                  <a:gd name="T10" fmla="*/ 117 w 129"/>
                  <a:gd name="T11" fmla="*/ 37 h 75"/>
                  <a:gd name="T12" fmla="*/ 126 w 129"/>
                  <a:gd name="T13" fmla="*/ 35 h 75"/>
                  <a:gd name="T14" fmla="*/ 127 w 129"/>
                  <a:gd name="T15" fmla="*/ 43 h 75"/>
                  <a:gd name="T16" fmla="*/ 69 w 129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75">
                    <a:moveTo>
                      <a:pt x="69" y="75"/>
                    </a:moveTo>
                    <a:cubicBezTo>
                      <a:pt x="31" y="75"/>
                      <a:pt x="0" y="44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0" y="0"/>
                      <a:pt x="12" y="2"/>
                      <a:pt x="12" y="6"/>
                    </a:cubicBezTo>
                    <a:cubicBezTo>
                      <a:pt x="12" y="37"/>
                      <a:pt x="38" y="63"/>
                      <a:pt x="69" y="63"/>
                    </a:cubicBezTo>
                    <a:cubicBezTo>
                      <a:pt x="89" y="63"/>
                      <a:pt x="107" y="53"/>
                      <a:pt x="117" y="37"/>
                    </a:cubicBezTo>
                    <a:cubicBezTo>
                      <a:pt x="119" y="34"/>
                      <a:pt x="123" y="33"/>
                      <a:pt x="126" y="35"/>
                    </a:cubicBezTo>
                    <a:cubicBezTo>
                      <a:pt x="128" y="37"/>
                      <a:pt x="129" y="40"/>
                      <a:pt x="127" y="43"/>
                    </a:cubicBezTo>
                    <a:cubicBezTo>
                      <a:pt x="115" y="63"/>
                      <a:pt x="93" y="75"/>
                      <a:pt x="69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9" name="Овал 78"/>
            <p:cNvSpPr/>
            <p:nvPr/>
          </p:nvSpPr>
          <p:spPr>
            <a:xfrm>
              <a:off x="681378" y="2638586"/>
              <a:ext cx="470822" cy="470823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tx1"/>
                  </a:solidFill>
                </a:rPr>
                <a:t>₽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04" y="1725793"/>
            <a:ext cx="554302" cy="55430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504944" y="4316096"/>
            <a:ext cx="629218" cy="741214"/>
            <a:chOff x="504944" y="4355696"/>
            <a:chExt cx="629218" cy="74121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80" name="Group 629"/>
            <p:cNvGrpSpPr/>
            <p:nvPr/>
          </p:nvGrpSpPr>
          <p:grpSpPr>
            <a:xfrm>
              <a:off x="657827" y="4451539"/>
              <a:ext cx="346502" cy="467601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8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539127" y="4881466"/>
              <a:ext cx="5950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kern="0" dirty="0" smtClean="0"/>
                <a:t>КРЕДИТ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pTWUHMtEK4eIQJzP5ii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147626</TotalTime>
  <Words>3358</Words>
  <Application>Microsoft Office PowerPoint</Application>
  <PresentationFormat>Произвольный</PresentationFormat>
  <Paragraphs>469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Title</vt:lpstr>
      <vt:lpstr>Финансовая поддержка субъектов МСП</vt:lpstr>
      <vt:lpstr>О Корпорации</vt:lpstr>
      <vt:lpstr>Основные задачи Корпорации</vt:lpstr>
      <vt:lpstr>1. Механизм гарантийной поддержки корпорации  Предоставление независимых гарантий корпорации для обеспечения кредитов субъектов мсп в банках-партнерах</vt:lpstr>
      <vt:lpstr>Корпорация в цифрах гарантийной поддержки (на 31.03.16)</vt:lpstr>
      <vt:lpstr>Что такое независимая гарантия Корпорации?</vt:lpstr>
      <vt:lpstr>Преимущества независимой гарантии Корпорации для субъекта МСП</vt:lpstr>
      <vt:lpstr>Базовые требования к потенциальному заемщику</vt:lpstr>
      <vt:lpstr>Целевое использование кредитов с независимой гарантией Корпорации</vt:lpstr>
      <vt:lpstr>Целевое использование кредитов с независимой гарантией Корпорации</vt:lpstr>
      <vt:lpstr>Приоритетные направления гарантийной поддержки Корпорации </vt:lpstr>
      <vt:lpstr>Технология предоставления гарантий – стандартная процедура</vt:lpstr>
      <vt:lpstr>Технология предоставления гарантий – «корпоративный канал»</vt:lpstr>
      <vt:lpstr>Многоканальная система продвижения гарантийных продуктов НГС: Трехуровневая модель гарантийной поддержки субъектов МСП</vt:lpstr>
      <vt:lpstr>2. 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Презентация PowerPoint</vt:lpstr>
      <vt:lpstr>Приложение 1  Порядок отнесения ЮЛ и ИП к субъектам МСП в соответствии с 209-ФЗ 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  <vt:lpstr>Порядок отнесения ЮЛ и ИП к субъектам МСП в соответствии с  209-ФЗ</vt:lpstr>
    </vt:vector>
  </TitlesOfParts>
  <Company>Deloitte &amp; Touche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Анна Ф. Поршина</cp:lastModifiedBy>
  <cp:revision>4313</cp:revision>
  <cp:lastPrinted>2013-08-18T11:38:26Z</cp:lastPrinted>
  <dcterms:created xsi:type="dcterms:W3CDTF">2010-08-23T12:41:44Z</dcterms:created>
  <dcterms:modified xsi:type="dcterms:W3CDTF">2016-04-21T13:53:47Z</dcterms:modified>
</cp:coreProperties>
</file>