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71" r:id="rId4"/>
    <p:sldId id="272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0691813" cy="756126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3433" autoAdjust="0"/>
  </p:normalViewPr>
  <p:slideViewPr>
    <p:cSldViewPr snapToGrid="0">
      <p:cViewPr varScale="1">
        <p:scale>
          <a:sx n="84" d="100"/>
          <a:sy n="84" d="100"/>
        </p:scale>
        <p:origin x="195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16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54AF85-5644-4173-AD52-77709B9880BF}" type="datetimeFigureOut">
              <a:rPr lang="ru-RU" smtClean="0"/>
              <a:t>27.10.2017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A23ACD-0320-4604-8CCA-39923B1C8F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7439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1672" y="786384"/>
            <a:ext cx="3749040" cy="336499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020568" y="5007864"/>
            <a:ext cx="4657344" cy="390144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18288" indent="0">
              <a:spcBef>
                <a:spcPts val="4620"/>
              </a:spcBef>
              <a:spcAft>
                <a:spcPts val="4620"/>
              </a:spcAft>
            </a:pPr>
            <a:r>
              <a:rPr lang="ru" sz="3700" b="1">
                <a:solidFill>
                  <a:srgbClr val="201D1F"/>
                </a:solidFill>
                <a:latin typeface="Trebuchet MS"/>
              </a:rPr>
              <a:t>Светловская ГРЭС-2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05456" y="6202680"/>
            <a:ext cx="5669280" cy="6096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342900" indent="0">
              <a:spcBef>
                <a:spcPts val="4620"/>
              </a:spcBef>
              <a:spcAft>
                <a:spcPts val="840"/>
              </a:spcAft>
            </a:pPr>
            <a:r>
              <a:rPr lang="ru" sz="1700" b="1" dirty="0">
                <a:solidFill>
                  <a:srgbClr val="201D1F"/>
                </a:solidFill>
                <a:latin typeface="Trebuchet MS"/>
              </a:rPr>
              <a:t>ПРОДАЖА ПРОИЗВОДСТВЕННОЙ ПЛОЩАДКИ</a:t>
            </a:r>
          </a:p>
          <a:p>
            <a:pPr indent="0"/>
            <a:r>
              <a:rPr lang="ru" sz="1200" b="1" dirty="0">
                <a:solidFill>
                  <a:srgbClr val="201D1F"/>
                </a:solidFill>
                <a:latin typeface="Trebuchet MS"/>
              </a:rPr>
              <a:t>ул. Кржижановского, 2, Светлый, Калининградская область, Россия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65960"/>
            <a:ext cx="10692384" cy="559308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407664" y="673608"/>
            <a:ext cx="3877056" cy="2895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5400" indent="0"/>
            <a:r>
              <a:rPr lang="ru" sz="2500" spc="100">
                <a:solidFill>
                  <a:srgbClr val="201D1F"/>
                </a:solidFill>
                <a:latin typeface="Trebuchet MS"/>
              </a:rPr>
              <a:t>ФОТОГРАФИИ ОБЪЕКТА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8868"/>
            <a:ext cx="10692426" cy="602165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409087" y="675445"/>
            <a:ext cx="3871066" cy="286745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12700" indent="0"/>
            <a:r>
              <a:rPr lang="ru" sz="2500" spc="100">
                <a:solidFill>
                  <a:srgbClr val="201D1F"/>
                </a:solidFill>
                <a:latin typeface="Trebuchet MS"/>
              </a:rPr>
              <a:t>ФОТОГРАФИИ ОБЪЕКТА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9240"/>
            <a:ext cx="10692384" cy="60198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407664" y="673608"/>
            <a:ext cx="3877056" cy="2895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5400" indent="0"/>
            <a:r>
              <a:rPr lang="ru" sz="2500" spc="100">
                <a:solidFill>
                  <a:srgbClr val="201D1F"/>
                </a:solidFill>
                <a:latin typeface="Trebuchet MS"/>
              </a:rPr>
              <a:t>ФОТОГРАФИИ ОБЪЕКТА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9240"/>
            <a:ext cx="10692384" cy="60198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407664" y="673608"/>
            <a:ext cx="3877056" cy="2895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5400" indent="0"/>
            <a:r>
              <a:rPr lang="ru" sz="2500" spc="100">
                <a:solidFill>
                  <a:srgbClr val="201D1F"/>
                </a:solidFill>
                <a:latin typeface="Trebuchet MS"/>
              </a:rPr>
              <a:t>ФОТОГРАФИИ ОБЪЕКТА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8384"/>
            <a:ext cx="10692384" cy="601065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407664" y="673608"/>
            <a:ext cx="3877056" cy="2895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5400" indent="0"/>
            <a:r>
              <a:rPr lang="ru" sz="2500" spc="100">
                <a:solidFill>
                  <a:srgbClr val="201D1F"/>
                </a:solidFill>
                <a:latin typeface="Trebuchet MS"/>
              </a:rPr>
              <a:t>ФОТОГРАФИИ ОБЪЕКТА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9240"/>
            <a:ext cx="10692384" cy="60198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407664" y="673608"/>
            <a:ext cx="3877056" cy="2895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5400" indent="0"/>
            <a:r>
              <a:rPr lang="ru" sz="2500" spc="100">
                <a:solidFill>
                  <a:srgbClr val="201D1F"/>
                </a:solidFill>
                <a:latin typeface="Trebuchet MS"/>
              </a:rPr>
              <a:t>ФОТОГРАФИИ ОБЪЕКТА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86784" y="679704"/>
            <a:ext cx="2721864" cy="332232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ctr">
              <a:spcAft>
                <a:spcPts val="4200"/>
              </a:spcAft>
            </a:pPr>
            <a:r>
              <a:rPr lang="ru" sz="2500" spc="150">
                <a:solidFill>
                  <a:srgbClr val="201D1F"/>
                </a:solidFill>
                <a:latin typeface="Trebuchet MS"/>
              </a:rPr>
              <a:t>ОБЩИЕ ДАННЫЕ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4674370"/>
              </p:ext>
            </p:extLst>
          </p:nvPr>
        </p:nvGraphicFramePr>
        <p:xfrm>
          <a:off x="0" y="1743456"/>
          <a:ext cx="10692384" cy="2176272"/>
        </p:xfrm>
        <a:graphic>
          <a:graphicData uri="http://schemas.openxmlformats.org/drawingml/2006/table">
            <a:tbl>
              <a:tblPr/>
              <a:tblGrid>
                <a:gridCol w="3669792"/>
                <a:gridCol w="3352800"/>
                <a:gridCol w="3669792"/>
              </a:tblGrid>
              <a:tr h="243840">
                <a:tc>
                  <a:txBody>
                    <a:bodyPr/>
                    <a:lstStyle/>
                    <a:p>
                      <a:pPr marR="177800" indent="0" algn="ctr"/>
                      <a:r>
                        <a:rPr lang="ru" sz="1150" dirty="0">
                          <a:solidFill>
                            <a:srgbClr val="029736"/>
                          </a:solidFill>
                          <a:latin typeface="Trebuchet MS"/>
                        </a:rPr>
                        <a:t>Площадь объекта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50">
                          <a:solidFill>
                            <a:srgbClr val="029736"/>
                          </a:solidFill>
                          <a:latin typeface="Trebuchet MS"/>
                        </a:rPr>
                        <a:t>Площадь построек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89000" indent="0"/>
                      <a:r>
                        <a:rPr lang="ru" sz="1150">
                          <a:solidFill>
                            <a:srgbClr val="029736"/>
                          </a:solidFill>
                          <a:latin typeface="Trebuchet MS"/>
                        </a:rPr>
                        <a:t>Свободная площадь</a:t>
                      </a:r>
                    </a:p>
                  </a:txBody>
                  <a:tcPr marL="0" marR="0" marT="0" marB="0"/>
                </a:tc>
              </a:tr>
              <a:tr h="969264">
                <a:tc>
                  <a:txBody>
                    <a:bodyPr/>
                    <a:lstStyle/>
                    <a:p>
                      <a:pPr marR="177800" indent="0" algn="ctr"/>
                      <a:r>
                        <a:rPr lang="ru" sz="2800" spc="-50">
                          <a:solidFill>
                            <a:srgbClr val="201D1F"/>
                          </a:solidFill>
                          <a:latin typeface="Trebuchet MS"/>
                        </a:rPr>
                        <a:t>14,1 га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2800" spc="-50">
                          <a:solidFill>
                            <a:srgbClr val="201D1F"/>
                          </a:solidFill>
                          <a:latin typeface="Trebuchet MS"/>
                        </a:rPr>
                        <a:t>3,3 га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06400" indent="0" algn="ctr"/>
                      <a:r>
                        <a:rPr lang="ru" sz="2800" spc="-50">
                          <a:solidFill>
                            <a:srgbClr val="201D1F"/>
                          </a:solidFill>
                          <a:latin typeface="Trebuchet MS"/>
                        </a:rPr>
                        <a:t>10,8 га</a:t>
                      </a:r>
                    </a:p>
                  </a:txBody>
                  <a:tcPr marL="0" marR="0" marT="0" marB="0"/>
                </a:tc>
              </a:tr>
              <a:tr h="429768">
                <a:tc>
                  <a:txBody>
                    <a:bodyPr/>
                    <a:lstStyle/>
                    <a:p>
                      <a:endParaRPr sz="21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50">
                          <a:solidFill>
                            <a:srgbClr val="029736"/>
                          </a:solidFill>
                          <a:latin typeface="Trebuchet MS"/>
                        </a:rPr>
                        <a:t>Оценка рыночной стоимости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sz="2100"/>
                    </a:p>
                  </a:txBody>
                  <a:tcPr marL="0" marR="0" marT="0" marB="0"/>
                </a:tc>
              </a:tr>
              <a:tr h="435864">
                <a:tc>
                  <a:txBody>
                    <a:bodyPr/>
                    <a:lstStyle/>
                    <a:p>
                      <a:endParaRPr sz="21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2000" dirty="0" smtClean="0">
                          <a:solidFill>
                            <a:srgbClr val="201D1F"/>
                          </a:solidFill>
                          <a:latin typeface="Arial Unicode MS"/>
                        </a:rPr>
                        <a:t>850 </a:t>
                      </a:r>
                      <a:r>
                        <a:rPr lang="ru" sz="2000" dirty="0" smtClean="0">
                          <a:solidFill>
                            <a:srgbClr val="201D1F"/>
                          </a:solidFill>
                          <a:latin typeface="Arial Unicode MS"/>
                        </a:rPr>
                        <a:t>млн. </a:t>
                      </a:r>
                      <a:r>
                        <a:rPr lang="ru-RU" sz="2000" dirty="0" smtClean="0">
                          <a:solidFill>
                            <a:srgbClr val="201D1F"/>
                          </a:solidFill>
                          <a:latin typeface="Arial Unicode MS"/>
                        </a:rPr>
                        <a:t>р</a:t>
                      </a:r>
                      <a:r>
                        <a:rPr lang="ru" sz="2000" dirty="0" smtClean="0">
                          <a:solidFill>
                            <a:srgbClr val="201D1F"/>
                          </a:solidFill>
                          <a:latin typeface="Arial Unicode MS"/>
                        </a:rPr>
                        <a:t>ублей                     </a:t>
                      </a:r>
                      <a:r>
                        <a:rPr lang="ru" sz="1500" dirty="0" smtClean="0">
                          <a:solidFill>
                            <a:srgbClr val="201D1F"/>
                          </a:solidFill>
                          <a:latin typeface="Arial Unicode MS"/>
                        </a:rPr>
                        <a:t>(с учетом НДС 18%)</a:t>
                      </a:r>
                      <a:endParaRPr lang="ru" sz="1500" dirty="0">
                        <a:solidFill>
                          <a:srgbClr val="201D1F"/>
                        </a:solidFill>
                        <a:latin typeface="Arial Unicode M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2100"/>
                    </a:p>
                  </a:txBody>
                  <a:tcPr marL="0" marR="0" marT="0" marB="0"/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456944" y="4456176"/>
            <a:ext cx="1633728" cy="3657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R="12700" indent="0" algn="ctr">
              <a:lnSpc>
                <a:spcPts val="1416"/>
              </a:lnSpc>
            </a:pPr>
            <a:r>
              <a:rPr lang="ru" sz="1150">
                <a:solidFill>
                  <a:srgbClr val="029736"/>
                </a:solidFill>
                <a:latin typeface="Trebuchet MS"/>
              </a:rPr>
              <a:t>Кадастровые номера участков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68096" y="5004816"/>
            <a:ext cx="1395984" cy="18897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76200" indent="0">
              <a:lnSpc>
                <a:spcPts val="2688"/>
              </a:lnSpc>
            </a:pPr>
            <a:r>
              <a:rPr lang="ru" sz="1300">
                <a:solidFill>
                  <a:srgbClr val="201D1F"/>
                </a:solidFill>
                <a:latin typeface="Trebuchet MS"/>
              </a:rPr>
              <a:t>39:18:010022:61</a:t>
            </a:r>
          </a:p>
          <a:p>
            <a:pPr marL="76200" indent="0">
              <a:lnSpc>
                <a:spcPts val="2688"/>
              </a:lnSpc>
            </a:pPr>
            <a:r>
              <a:rPr lang="ru" sz="1300">
                <a:solidFill>
                  <a:srgbClr val="201D1F"/>
                </a:solidFill>
                <a:latin typeface="Trebuchet MS"/>
              </a:rPr>
              <a:t>39:18:010022:58</a:t>
            </a:r>
          </a:p>
          <a:p>
            <a:pPr marL="76200" indent="0">
              <a:lnSpc>
                <a:spcPts val="2688"/>
              </a:lnSpc>
            </a:pPr>
            <a:r>
              <a:rPr lang="ru" sz="1300">
                <a:solidFill>
                  <a:srgbClr val="201D1F"/>
                </a:solidFill>
                <a:latin typeface="Trebuchet MS"/>
              </a:rPr>
              <a:t>39:18:010022:64</a:t>
            </a:r>
          </a:p>
          <a:p>
            <a:pPr marL="76200" indent="0">
              <a:lnSpc>
                <a:spcPts val="2688"/>
              </a:lnSpc>
            </a:pPr>
            <a:r>
              <a:rPr lang="ru" sz="1300">
                <a:solidFill>
                  <a:srgbClr val="201D1F"/>
                </a:solidFill>
                <a:latin typeface="Trebuchet MS"/>
              </a:rPr>
              <a:t>39:18:010022:63</a:t>
            </a:r>
          </a:p>
          <a:p>
            <a:pPr marL="76200" indent="0">
              <a:lnSpc>
                <a:spcPts val="2688"/>
              </a:lnSpc>
            </a:pPr>
            <a:r>
              <a:rPr lang="ru" sz="1300">
                <a:solidFill>
                  <a:srgbClr val="201D1F"/>
                </a:solidFill>
                <a:latin typeface="Trebuchet MS"/>
              </a:rPr>
              <a:t>39:18:010022:25</a:t>
            </a:r>
          </a:p>
          <a:p>
            <a:pPr marL="76200" indent="0">
              <a:lnSpc>
                <a:spcPts val="2688"/>
              </a:lnSpc>
            </a:pPr>
            <a:r>
              <a:rPr lang="ru" sz="1300">
                <a:solidFill>
                  <a:srgbClr val="201D1F"/>
                </a:solidFill>
                <a:latin typeface="Trebuchet MS"/>
              </a:rPr>
              <a:t>39:18:010013:4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340864" y="5004816"/>
            <a:ext cx="1449325" cy="2093213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63500" indent="0">
              <a:lnSpc>
                <a:spcPts val="2688"/>
              </a:lnSpc>
            </a:pPr>
            <a:r>
              <a:rPr lang="ru" sz="1300" dirty="0">
                <a:solidFill>
                  <a:srgbClr val="201D1F"/>
                </a:solidFill>
                <a:latin typeface="Trebuchet MS"/>
              </a:rPr>
              <a:t>39:18:010022:32</a:t>
            </a:r>
          </a:p>
          <a:p>
            <a:pPr marL="63500" indent="0">
              <a:lnSpc>
                <a:spcPts val="2688"/>
              </a:lnSpc>
            </a:pPr>
            <a:r>
              <a:rPr lang="ru" sz="1300" dirty="0">
                <a:solidFill>
                  <a:srgbClr val="201D1F"/>
                </a:solidFill>
                <a:latin typeface="Trebuchet MS"/>
              </a:rPr>
              <a:t>39:18:010022:59</a:t>
            </a:r>
          </a:p>
          <a:p>
            <a:pPr marL="63500" indent="0">
              <a:lnSpc>
                <a:spcPts val="2688"/>
              </a:lnSpc>
            </a:pPr>
            <a:r>
              <a:rPr lang="ru" sz="1300" dirty="0">
                <a:solidFill>
                  <a:srgbClr val="201D1F"/>
                </a:solidFill>
                <a:latin typeface="Trebuchet MS"/>
              </a:rPr>
              <a:t>39:18:010013:34</a:t>
            </a:r>
          </a:p>
          <a:p>
            <a:pPr marL="63500" indent="0">
              <a:lnSpc>
                <a:spcPts val="2688"/>
              </a:lnSpc>
            </a:pPr>
            <a:r>
              <a:rPr lang="ru" sz="1300" dirty="0">
                <a:solidFill>
                  <a:srgbClr val="201D1F"/>
                </a:solidFill>
                <a:latin typeface="Trebuchet MS"/>
              </a:rPr>
              <a:t>39:18:010022:60</a:t>
            </a:r>
          </a:p>
          <a:p>
            <a:pPr marL="63500" indent="0">
              <a:lnSpc>
                <a:spcPts val="2688"/>
              </a:lnSpc>
            </a:pPr>
            <a:r>
              <a:rPr lang="ru" sz="1300" dirty="0" smtClean="0">
                <a:solidFill>
                  <a:srgbClr val="201D1F"/>
                </a:solidFill>
                <a:latin typeface="Trebuchet MS"/>
              </a:rPr>
              <a:t>39:18:010022:62   39:18:010014:2</a:t>
            </a:r>
            <a:endParaRPr lang="ru" sz="1300" dirty="0">
              <a:solidFill>
                <a:srgbClr val="201D1F"/>
              </a:solidFill>
              <a:latin typeface="Trebuchet M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736592" y="4456176"/>
            <a:ext cx="2005584" cy="1773936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ctr">
              <a:lnSpc>
                <a:spcPts val="2424"/>
              </a:lnSpc>
            </a:pPr>
            <a:r>
              <a:rPr lang="ru" sz="1150" dirty="0" smtClean="0">
                <a:solidFill>
                  <a:srgbClr val="029736"/>
                </a:solidFill>
                <a:latin typeface="Trebuchet MS"/>
              </a:rPr>
              <a:t>Собственники объектов</a:t>
            </a:r>
            <a:endParaRPr lang="ru" sz="1150" dirty="0">
              <a:solidFill>
                <a:srgbClr val="029736"/>
              </a:solidFill>
              <a:latin typeface="Trebuchet MS"/>
            </a:endParaRPr>
          </a:p>
          <a:p>
            <a:pPr indent="0" algn="ctr"/>
            <a:r>
              <a:rPr lang="ru" sz="1150" b="1" dirty="0">
                <a:solidFill>
                  <a:srgbClr val="201D1F"/>
                </a:solidFill>
                <a:latin typeface="Trebuchet MS"/>
              </a:rPr>
              <a:t>АО «Янтарьэнерго» </a:t>
            </a:r>
            <a:endParaRPr lang="ru" sz="1150" b="1" dirty="0" smtClean="0">
              <a:solidFill>
                <a:srgbClr val="201D1F"/>
              </a:solidFill>
              <a:latin typeface="Trebuchet MS"/>
            </a:endParaRPr>
          </a:p>
          <a:p>
            <a:pPr indent="0" algn="ctr"/>
            <a:r>
              <a:rPr lang="ru" sz="1150" dirty="0" smtClean="0">
                <a:solidFill>
                  <a:srgbClr val="201D1F"/>
                </a:solidFill>
                <a:latin typeface="Trebuchet MS"/>
              </a:rPr>
              <a:t>ОГРН 1023900764832</a:t>
            </a:r>
          </a:p>
          <a:p>
            <a:pPr indent="0" algn="ctr"/>
            <a:r>
              <a:rPr lang="ru" sz="1150" dirty="0" smtClean="0">
                <a:solidFill>
                  <a:srgbClr val="201D1F"/>
                </a:solidFill>
                <a:latin typeface="Trebuchet MS"/>
              </a:rPr>
              <a:t>ИНН 3903007130</a:t>
            </a:r>
          </a:p>
          <a:p>
            <a:pPr indent="0" algn="ctr"/>
            <a:endParaRPr lang="ru" sz="1150" dirty="0" smtClean="0">
              <a:solidFill>
                <a:srgbClr val="201D1F"/>
              </a:solidFill>
              <a:latin typeface="Trebuchet MS"/>
            </a:endParaRPr>
          </a:p>
          <a:p>
            <a:pPr indent="0" algn="ctr"/>
            <a:r>
              <a:rPr lang="ru" sz="1150" dirty="0" smtClean="0">
                <a:solidFill>
                  <a:srgbClr val="201D1F"/>
                </a:solidFill>
                <a:latin typeface="Trebuchet MS"/>
              </a:rPr>
              <a:t>ОАО «КГК»</a:t>
            </a:r>
          </a:p>
          <a:p>
            <a:pPr indent="0" algn="ctr"/>
            <a:r>
              <a:rPr lang="ru" sz="1150" dirty="0">
                <a:solidFill>
                  <a:srgbClr val="201D1F"/>
                </a:solidFill>
                <a:latin typeface="Trebuchet MS"/>
              </a:rPr>
              <a:t>ОГРН </a:t>
            </a:r>
            <a:r>
              <a:rPr lang="ru" sz="1150" dirty="0" smtClean="0">
                <a:solidFill>
                  <a:srgbClr val="201D1F"/>
                </a:solidFill>
                <a:latin typeface="Trebuchet MS"/>
              </a:rPr>
              <a:t>1083925011466</a:t>
            </a:r>
            <a:endParaRPr lang="ru" sz="1150" dirty="0">
              <a:solidFill>
                <a:srgbClr val="201D1F"/>
              </a:solidFill>
              <a:latin typeface="Trebuchet MS"/>
            </a:endParaRPr>
          </a:p>
          <a:p>
            <a:pPr indent="0" algn="ctr"/>
            <a:r>
              <a:rPr lang="ru" sz="1150" dirty="0">
                <a:solidFill>
                  <a:srgbClr val="201D1F"/>
                </a:solidFill>
                <a:latin typeface="Trebuchet MS"/>
              </a:rPr>
              <a:t>ИНН </a:t>
            </a:r>
            <a:r>
              <a:rPr lang="ru" sz="1150" dirty="0" smtClean="0">
                <a:solidFill>
                  <a:srgbClr val="201D1F"/>
                </a:solidFill>
                <a:latin typeface="Trebuchet MS"/>
              </a:rPr>
              <a:t>3905601701</a:t>
            </a:r>
            <a:endParaRPr lang="ru" sz="1150" dirty="0">
              <a:solidFill>
                <a:srgbClr val="201D1F"/>
              </a:solidFill>
              <a:latin typeface="Trebuchet MS"/>
            </a:endParaRPr>
          </a:p>
          <a:p>
            <a:pPr indent="0" algn="ctr">
              <a:lnSpc>
                <a:spcPts val="2424"/>
              </a:lnSpc>
            </a:pPr>
            <a:endParaRPr lang="ru" sz="1150" dirty="0">
              <a:solidFill>
                <a:srgbClr val="201D1F"/>
              </a:solidFill>
              <a:latin typeface="Trebuchet M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668767" y="4456176"/>
            <a:ext cx="2333071" cy="1011936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12700" indent="0" algn="ctr">
              <a:spcAft>
                <a:spcPts val="1050"/>
              </a:spcAft>
            </a:pPr>
            <a:r>
              <a:rPr lang="ru" sz="1150" dirty="0">
                <a:solidFill>
                  <a:srgbClr val="029736"/>
                </a:solidFill>
                <a:latin typeface="Trebuchet MS"/>
              </a:rPr>
              <a:t>Назначение участка</a:t>
            </a:r>
          </a:p>
          <a:p>
            <a:pPr marL="12700" indent="0" algn="ctr">
              <a:lnSpc>
                <a:spcPts val="1440"/>
              </a:lnSpc>
            </a:pPr>
            <a:r>
              <a:rPr lang="ru" sz="1150" dirty="0">
                <a:solidFill>
                  <a:srgbClr val="201D1F"/>
                </a:solidFill>
                <a:latin typeface="Trebuchet MS"/>
              </a:rPr>
              <a:t>земли населенных пунктов, производственная зона (П-2) с санитарно-защитной зоной 500 м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913376" y="6230112"/>
            <a:ext cx="4815840" cy="481773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63500" indent="0"/>
            <a:r>
              <a:rPr lang="ru" sz="1200" b="1" dirty="0">
                <a:solidFill>
                  <a:srgbClr val="201D1F"/>
                </a:solidFill>
                <a:latin typeface="Trebuchet MS"/>
              </a:rPr>
              <a:t>Объект с развитой производственной инфраструктурой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28801" y="367646"/>
            <a:ext cx="52437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Trebuchet MS" panose="020B0603020202020204" pitchFamily="34" charset="0"/>
                <a:ea typeface="Calibri" panose="020F0502020204030204" pitchFamily="34" charset="0"/>
              </a:rPr>
              <a:t>ПЕРЕЧЕНЬ</a:t>
            </a:r>
          </a:p>
          <a:p>
            <a:pPr algn="ctr"/>
            <a:r>
              <a:rPr lang="ru-RU" sz="1200" b="1" dirty="0">
                <a:latin typeface="Trebuchet MS" panose="020B0603020202020204" pitchFamily="34" charset="0"/>
              </a:rPr>
              <a:t>и</a:t>
            </a:r>
            <a:r>
              <a:rPr lang="ru-RU" sz="1200" b="1" dirty="0" smtClean="0">
                <a:latin typeface="Trebuchet MS" panose="020B0603020202020204" pitchFamily="34" charset="0"/>
              </a:rPr>
              <a:t>мущества АО «Янтарьэнерго»</a:t>
            </a:r>
            <a:endParaRPr lang="ru-RU" sz="1200" dirty="0">
              <a:latin typeface="Trebuchet MS" panose="020B0603020202020204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688285"/>
              </p:ext>
            </p:extLst>
          </p:nvPr>
        </p:nvGraphicFramePr>
        <p:xfrm>
          <a:off x="150830" y="914395"/>
          <a:ext cx="10256362" cy="642631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32455"/>
                <a:gridCol w="3364095"/>
                <a:gridCol w="1520088"/>
                <a:gridCol w="1010923"/>
                <a:gridCol w="3828801"/>
              </a:tblGrid>
              <a:tr h="2297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№ п/п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Наименование 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Зона </a:t>
                      </a:r>
                      <a:r>
                        <a:rPr lang="ru-RU" sz="1000" dirty="0" err="1">
                          <a:effectLst/>
                        </a:rPr>
                        <a:t>отв-ти</a:t>
                      </a:r>
                      <a:r>
                        <a:rPr lang="ru-RU" sz="1000" dirty="0">
                          <a:effectLst/>
                        </a:rPr>
                        <a:t> филиалов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Инв. №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Местоположение объекта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</a:tr>
              <a:tr h="1520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1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Здание одноэтажное мокрое хранение соли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Энергоремонт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00029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Калининградская область, г. Светлый, ул. Кржижановского, 2.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</a:tr>
              <a:tr h="1520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2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Артезианская скважина №8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Энергоремонт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05015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Калининградская область, г. Светлый, ул. Кржижановского, 2.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</a:tr>
              <a:tr h="1520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3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Артезианская скважина №10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Энергоремонт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05017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Калининградская область, г. Светлый, ул. Кржижановского, 2.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</a:tr>
              <a:tr h="1520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4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Ограждение территории станции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Энергоремонт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05024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Калининградская область, г. Светлый, ул. Кржижановского, 2.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</a:tr>
              <a:tr h="1520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5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Канализация промливневая - мазутное хозяйство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Энергоремонт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06001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Калининградская область, г. Светлый, ул. Кржижановского, 2.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</a:tr>
              <a:tr h="1520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6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Железнодорожные пути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Энергоремонт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05007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Калининградская область, г. Светлый, ул. Кржижановского, 2.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</a:tr>
              <a:tr h="1520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7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Железнодорожные пути подъездные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Энергоремонт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05002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Калининградская область, г. Светлый, ул. Кржижановского, 2.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</a:tr>
              <a:tr h="1520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8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Скважина артезианская №10 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Энергоремонт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05042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Калининградская область, г. Светлый, ул. Кржижановского, 2.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</a:tr>
              <a:tr h="1520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9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Замощение (причал грузовой)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Энергоремонт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05038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Калининградская область, г. Светлый, ул. Кржижановского, 2.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</a:tr>
              <a:tr h="1520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10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Железнодорожная разгрузочная эстакада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 err="1">
                          <a:effectLst/>
                        </a:rPr>
                        <a:t>Энергоремонт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05001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Калининградская область, г. Светлый, ул. Кржижановского, 2.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</a:tr>
              <a:tr h="1520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11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Здание одноэтажное насосной жидких присадок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Энергоремонт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00026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Калининградская область, г. Светлый, ул. Кржижановского, 2.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</a:tr>
              <a:tr h="2297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12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Здание объединенный производственный корпус очистных сооружений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Энергоремонт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00027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Калининградская область, г. Светлый, ул. Кржижановского, 2.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</a:tr>
              <a:tr h="1520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13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Здание одноэтажное помещения задвижек 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Энергоремонт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00045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Калининградская область, г. Светлый, ул. Кржижановского, 2.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</a:tr>
              <a:tr h="1520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14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Сети пенного пожаротушения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 err="1">
                          <a:effectLst/>
                        </a:rPr>
                        <a:t>Энергоремонт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06000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Калининградская область, г. Светлый, ул. Кржижановского, 2.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</a:tr>
              <a:tr h="1520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15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Набережная окаймляет канал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 err="1">
                          <a:effectLst/>
                        </a:rPr>
                        <a:t>Энергоремонт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05003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Калининградская область, г. Светлый, ул. Кржижановского, 2.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</a:tr>
              <a:tr h="1520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16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Тротуары внутристанционные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 err="1">
                          <a:effectLst/>
                        </a:rPr>
                        <a:t>Энергоремонт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05029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Калининградская область, г. Светлый, ул. Кржижановского, 2.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</a:tr>
              <a:tr h="1520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17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Дороги на территории мазутного хозяйства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 err="1">
                          <a:effectLst/>
                        </a:rPr>
                        <a:t>Энергоремонт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05039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Калининградская область, г. Светлый, ул. Кржижановского, 2.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</a:tr>
              <a:tr h="1520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18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Здание одноэтажное мазутонасосная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 err="1">
                          <a:effectLst/>
                        </a:rPr>
                        <a:t>Энергоремонт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00023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Калининградская область, г. Светлый, ул. Кржижановского, 2.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</a:tr>
              <a:tr h="1520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19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Здание одноэтажное помещения задвижек 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 err="1">
                          <a:effectLst/>
                        </a:rPr>
                        <a:t>Энергоремонт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00024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Калининградская область, г. Светлый, ул. Кржижановского, 2.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</a:tr>
              <a:tr h="1520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20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Здание производственное механической мастерской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Энергоремонт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00006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Калининградская область, г. Светлый, ул. Кржижановского, 2.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</a:tr>
              <a:tr h="1520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21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Резервуар емкостью 200 м.куб на мазутном складе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Энергоремонт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05041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Калининградская область, г. Светлый, ул. Кржижановского, 2.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</a:tr>
              <a:tr h="1520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22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Склад мазута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Энергоремонт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36000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Калининградская область, г. Светлый, ул. Кржижановского, 2.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</a:tr>
              <a:tr h="1520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23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Сооружения очистные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Энергоремонт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05020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Калининградская область, г. Светлый, ул. Кржижановского, 2.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</a:tr>
              <a:tr h="1520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24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Устройство распределительное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Энергоремонт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36120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Калининградская область, г. Светлый, ул. Кржижановского, 2.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</a:tr>
              <a:tr h="1520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25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Промежуточная емкость из 4-х ст. цистерн по 50 куб. м.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Энергоремонт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-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Калининградская область, г. Светлый, ул. Кржижановского, 2.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</a:tr>
              <a:tr h="1520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26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Мачта прожекторная у резервуара №3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 err="1">
                          <a:effectLst/>
                        </a:rPr>
                        <a:t>Энергоремонт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-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Калининградская область, г. Светлый, ул. Кржижановского, 2.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</a:tr>
              <a:tr h="1520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27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Мачта прожекторная у резервуара №4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Энергоремонт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-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Калининградская область, г. Светлый, ул. Кржижановского, 2.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</a:tr>
              <a:tr h="1520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28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Резервуар мазутный стальной надземный 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Энергоремонт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-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Калининградская область, г. Светлый, ул. Кржижановского, 2.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</a:tr>
              <a:tr h="1520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29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Резервуар мазутный стальной надземный №2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Энергоремонт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-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Калининградская область, г. Светлый, ул. Кржижановского, 2.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</a:tr>
              <a:tr h="1520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30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Резервуар мазутный стальной надземный №3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Энергоремонт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-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Калининградская область, г. Светлый, ул. Кржижановского, 2.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</a:tr>
              <a:tr h="1520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31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Резервуар мазутный стальной надземный №1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Энергоремонт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-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Калининградская область, г. Светлый, ул. Кржижановского, 2.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</a:tr>
              <a:tr h="1520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32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Причальная стенка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Энергоремонт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05036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Калининградская область, г. Светлый, ул. Кржижановского, 2.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</a:tr>
              <a:tr h="1520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33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Здание новой пристройки к зданию мазутонасосной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Энергоремонт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-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Калининградская область, г. Светлый, ул. Кржижановского, 2.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</a:tr>
              <a:tr h="1520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34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Стенка подпорная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Энергоремонт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00042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Калининградская область, г. Светлый, ул. Кржижановского, 2.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</a:tr>
              <a:tr h="1520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35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Артскважина (№7)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Энергоремонт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-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Калининградская область, г. Светлый, ул. Кржижановского, 2.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</a:tr>
              <a:tr h="1520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36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Артскважина (№9)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Энергоремонт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-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Калининградская область, г. Светлый, ул. Кржижановского, 2.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</a:tr>
              <a:tr h="1520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37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Скважина (№12)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Энергоремонт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-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Калининградская область, г. Светлый, ул. Кржижановского, 2.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03" marR="26203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26908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98863" y="235670"/>
            <a:ext cx="650858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Trebuchet MS" panose="020B0603020202020204" pitchFamily="34" charset="0"/>
                <a:ea typeface="Calibri" panose="020F0502020204030204" pitchFamily="34" charset="0"/>
              </a:rPr>
              <a:t>ПЕРЕЧЕНЬ </a:t>
            </a:r>
            <a:r>
              <a:rPr lang="ru-RU" sz="1200" b="1" dirty="0" smtClean="0">
                <a:latin typeface="Trebuchet MS" panose="020B0603020202020204" pitchFamily="34" charset="0"/>
              </a:rPr>
              <a:t>имущества ОАО «КГК»</a:t>
            </a:r>
            <a:endParaRPr lang="ru-RU" sz="1200" dirty="0">
              <a:latin typeface="Trebuchet MS" panose="020B0603020202020204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4403726"/>
              </p:ext>
            </p:extLst>
          </p:nvPr>
        </p:nvGraphicFramePr>
        <p:xfrm>
          <a:off x="188536" y="565619"/>
          <a:ext cx="9916998" cy="685328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60712"/>
                <a:gridCol w="4717999"/>
                <a:gridCol w="3158188"/>
                <a:gridCol w="1380099"/>
              </a:tblGrid>
              <a:tr h="248568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№ п/п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effectLst/>
                        </a:rPr>
                        <a:t>Наименование </a:t>
                      </a:r>
                      <a:r>
                        <a:rPr lang="ru-RU" sz="900" b="1" u="none" strike="noStrike" dirty="0">
                          <a:effectLst/>
                        </a:rPr>
                        <a:t>недвижимого </a:t>
                      </a:r>
                      <a:r>
                        <a:rPr lang="ru-RU" sz="900" b="1" u="none" strike="noStrike" dirty="0" smtClean="0">
                          <a:effectLst/>
                        </a:rPr>
                        <a:t>имущества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наименование собственника имущества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Инвентарный номер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/>
                </a:tc>
              </a:tr>
              <a:tr h="1836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smtClean="0">
                          <a:effectLst/>
                        </a:rPr>
                        <a:t>ЗДАНИЕ ГАРАЖА ( на 7 автомашин)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ОАО "Калининградская генерирующая компания"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00001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 anchor="ctr"/>
                </a:tc>
              </a:tr>
              <a:tr h="1836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smtClean="0">
                          <a:effectLst/>
                        </a:rPr>
                        <a:t>ЗДАНИЕ ПРОИЗВОДСТВЕННО-БЫТОВОЙ КОРПУС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ОАО "Калининградская генерирующая компания"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00002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 anchor="ctr"/>
                </a:tc>
              </a:tr>
              <a:tr h="1836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smtClean="0">
                          <a:effectLst/>
                        </a:rPr>
                        <a:t>ЗДАНИЕ СЛУЖЕБНЫЙ КОРПУС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ОАО "Калининградская генерирующая компания"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00004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 anchor="ctr"/>
                </a:tc>
              </a:tr>
              <a:tr h="3021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smtClean="0">
                          <a:effectLst/>
                        </a:rPr>
                        <a:t>ЗДАНИЕ МНОГОЭТАЖНОЕ СПЕЦ.ТЕХНИЧ.НАЗНАЧЕНИЯ ДРОБИЛЬНЫЙ КОРПУС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ОАО "Калининградская генерирующая компания"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00005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 anchor="ctr"/>
                </a:tc>
              </a:tr>
              <a:tr h="1836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smtClean="0">
                          <a:effectLst/>
                        </a:rPr>
                        <a:t>ЗДАНИЕ ОДНОЭТАЖНОЕ ГАРАЖА (Узел пересыпки) (на 3 машины)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ОАО "Калининградская генерирующая компания"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00009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 anchor="ctr"/>
                </a:tc>
              </a:tr>
              <a:tr h="1836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smtClean="0">
                          <a:effectLst/>
                        </a:rPr>
                        <a:t>ЗД</a:t>
                      </a:r>
                      <a:r>
                        <a:rPr lang="en-US" sz="900" u="none" strike="noStrike" dirty="0" smtClean="0">
                          <a:effectLst/>
                        </a:rPr>
                        <a:t>AH</a:t>
                      </a:r>
                      <a:r>
                        <a:rPr lang="ru-RU" sz="900" u="none" strike="noStrike" dirty="0" smtClean="0">
                          <a:effectLst/>
                        </a:rPr>
                        <a:t>И</a:t>
                      </a:r>
                      <a:r>
                        <a:rPr lang="en-US" sz="900" u="none" strike="noStrike" dirty="0" smtClean="0">
                          <a:effectLst/>
                        </a:rPr>
                        <a:t>E </a:t>
                      </a:r>
                      <a:r>
                        <a:rPr lang="ru-RU" sz="900" u="none" strike="noStrike" dirty="0" smtClean="0">
                          <a:effectLst/>
                        </a:rPr>
                        <a:t>ОДНОЭТАЖНОЕ </a:t>
                      </a:r>
                      <a:r>
                        <a:rPr lang="en-US" sz="900" u="none" strike="noStrike" dirty="0" smtClean="0">
                          <a:effectLst/>
                        </a:rPr>
                        <a:t>A</a:t>
                      </a:r>
                      <a:r>
                        <a:rPr lang="ru-RU" sz="900" u="none" strike="noStrike" dirty="0" smtClean="0">
                          <a:effectLst/>
                        </a:rPr>
                        <a:t>ПП</a:t>
                      </a:r>
                      <a:r>
                        <a:rPr lang="en-US" sz="900" u="none" strike="noStrike" dirty="0" smtClean="0">
                          <a:effectLst/>
                        </a:rPr>
                        <a:t>APATHO</a:t>
                      </a:r>
                      <a:r>
                        <a:rPr lang="ru-RU" sz="900" u="none" strike="noStrike" dirty="0" smtClean="0">
                          <a:effectLst/>
                        </a:rPr>
                        <a:t>Й </a:t>
                      </a:r>
                      <a:r>
                        <a:rPr lang="en-US" sz="900" u="none" strike="noStrike" dirty="0" smtClean="0">
                          <a:effectLst/>
                        </a:rPr>
                        <a:t>MOCKA</a:t>
                      </a:r>
                      <a:r>
                        <a:rPr lang="ru-RU" sz="900" u="none" strike="noStrike" dirty="0" smtClean="0">
                          <a:effectLst/>
                        </a:rPr>
                        <a:t>ЛЬ</a:t>
                      </a:r>
                      <a:r>
                        <a:rPr lang="en-US" sz="900" u="none" strike="noStrike" dirty="0" smtClean="0">
                          <a:effectLst/>
                        </a:rPr>
                        <a:t>KOBA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ОАО "Калининградская генерирующая компания"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00010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 anchor="ctr"/>
                </a:tc>
              </a:tr>
              <a:tr h="1836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smtClean="0">
                          <a:effectLst/>
                        </a:rPr>
                        <a:t>ЗД</a:t>
                      </a:r>
                      <a:r>
                        <a:rPr lang="en-US" sz="900" u="none" strike="noStrike" dirty="0" smtClean="0">
                          <a:effectLst/>
                        </a:rPr>
                        <a:t>AH</a:t>
                      </a:r>
                      <a:r>
                        <a:rPr lang="ru-RU" sz="900" u="none" strike="noStrike" dirty="0" smtClean="0">
                          <a:effectLst/>
                        </a:rPr>
                        <a:t>И</a:t>
                      </a:r>
                      <a:r>
                        <a:rPr lang="en-US" sz="900" u="none" strike="noStrike" dirty="0" smtClean="0">
                          <a:effectLst/>
                        </a:rPr>
                        <a:t>E </a:t>
                      </a:r>
                      <a:r>
                        <a:rPr lang="ru-RU" sz="900" u="none" strike="noStrike" dirty="0" smtClean="0">
                          <a:effectLst/>
                        </a:rPr>
                        <a:t>ОДНОЭТАЖНОЕ УЭРЗ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ОАО "Калининградская генерирующая компания"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00011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 anchor="ctr"/>
                </a:tc>
              </a:tr>
              <a:tr h="1836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smtClean="0">
                          <a:effectLst/>
                        </a:rPr>
                        <a:t>ЗДАНИЕ ОДНОЭТАЖНОЕ </a:t>
                      </a:r>
                      <a:r>
                        <a:rPr lang="en-US" sz="900" u="none" strike="noStrike" dirty="0" smtClean="0">
                          <a:effectLst/>
                        </a:rPr>
                        <a:t>MACTEPCK</a:t>
                      </a:r>
                      <a:r>
                        <a:rPr lang="ru-RU" sz="900" u="none" strike="noStrike" dirty="0" smtClean="0">
                          <a:effectLst/>
                        </a:rPr>
                        <a:t>ОЙ УМ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ОАО "Калининградская генерирующая компания"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00012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 anchor="ctr"/>
                </a:tc>
              </a:tr>
              <a:tr h="1836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smtClean="0">
                          <a:effectLst/>
                        </a:rPr>
                        <a:t>ЗД</a:t>
                      </a:r>
                      <a:r>
                        <a:rPr lang="en-US" sz="900" u="none" strike="noStrike" dirty="0" smtClean="0">
                          <a:effectLst/>
                        </a:rPr>
                        <a:t>AH</a:t>
                      </a:r>
                      <a:r>
                        <a:rPr lang="ru-RU" sz="900" u="none" strike="noStrike" dirty="0" smtClean="0">
                          <a:effectLst/>
                        </a:rPr>
                        <a:t>И</a:t>
                      </a:r>
                      <a:r>
                        <a:rPr lang="en-US" sz="900" u="none" strike="noStrike" dirty="0" smtClean="0">
                          <a:effectLst/>
                        </a:rPr>
                        <a:t>E </a:t>
                      </a:r>
                      <a:r>
                        <a:rPr lang="ru-RU" sz="900" u="none" strike="noStrike" dirty="0" smtClean="0">
                          <a:effectLst/>
                        </a:rPr>
                        <a:t>ОДНОЭТАЖНОЕ  РАСХОДОМЕРНАЯ (  ДИФ</a:t>
                      </a:r>
                      <a:r>
                        <a:rPr lang="en-US" sz="900" u="none" strike="noStrike" dirty="0" smtClean="0">
                          <a:effectLst/>
                        </a:rPr>
                        <a:t>MAHOMETPOB)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ОАО "Калининградская генерирующая компания"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00013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 anchor="ctr"/>
                </a:tc>
              </a:tr>
              <a:tr h="1836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smtClean="0">
                          <a:effectLst/>
                        </a:rPr>
                        <a:t>ЗД</a:t>
                      </a:r>
                      <a:r>
                        <a:rPr lang="en-US" sz="900" u="none" strike="noStrike" dirty="0" smtClean="0">
                          <a:effectLst/>
                        </a:rPr>
                        <a:t>AH</a:t>
                      </a:r>
                      <a:r>
                        <a:rPr lang="ru-RU" sz="900" u="none" strike="noStrike" dirty="0" smtClean="0">
                          <a:effectLst/>
                        </a:rPr>
                        <a:t>И</a:t>
                      </a:r>
                      <a:r>
                        <a:rPr lang="en-US" sz="900" u="none" strike="noStrike" dirty="0" smtClean="0">
                          <a:effectLst/>
                        </a:rPr>
                        <a:t>E </a:t>
                      </a:r>
                      <a:r>
                        <a:rPr lang="ru-RU" sz="900" u="none" strike="noStrike" dirty="0" smtClean="0">
                          <a:effectLst/>
                        </a:rPr>
                        <a:t>ОДНОЭТАЖНОЕ ГЛ</a:t>
                      </a:r>
                      <a:r>
                        <a:rPr lang="en-US" sz="900" u="none" strike="noStrike" dirty="0" smtClean="0">
                          <a:effectLst/>
                        </a:rPr>
                        <a:t>ABH</a:t>
                      </a:r>
                      <a:r>
                        <a:rPr lang="ru-RU" sz="900" u="none" strike="noStrike" dirty="0" smtClean="0">
                          <a:effectLst/>
                        </a:rPr>
                        <a:t>АЯ </a:t>
                      </a:r>
                      <a:r>
                        <a:rPr lang="en-US" sz="900" u="none" strike="noStrike" dirty="0" smtClean="0">
                          <a:effectLst/>
                        </a:rPr>
                        <a:t>KOHTOP</a:t>
                      </a:r>
                      <a:r>
                        <a:rPr lang="ru-RU" sz="900" u="none" strike="noStrike" dirty="0" smtClean="0">
                          <a:effectLst/>
                        </a:rPr>
                        <a:t>А </a:t>
                      </a:r>
                      <a:r>
                        <a:rPr lang="en-US" sz="900" u="none" strike="noStrike" dirty="0" smtClean="0">
                          <a:effectLst/>
                        </a:rPr>
                        <a:t>C </a:t>
                      </a:r>
                      <a:r>
                        <a:rPr lang="ru-RU" sz="900" u="none" strike="noStrike" dirty="0" smtClean="0">
                          <a:effectLst/>
                        </a:rPr>
                        <a:t>П</a:t>
                      </a:r>
                      <a:r>
                        <a:rPr lang="en-US" sz="900" u="none" strike="noStrike" dirty="0" smtClean="0">
                          <a:effectLst/>
                        </a:rPr>
                        <a:t>POXO</a:t>
                      </a:r>
                      <a:r>
                        <a:rPr lang="ru-RU" sz="900" u="none" strike="noStrike" dirty="0" smtClean="0">
                          <a:effectLst/>
                        </a:rPr>
                        <a:t>Д</a:t>
                      </a:r>
                      <a:r>
                        <a:rPr lang="en-US" sz="900" u="none" strike="noStrike" dirty="0" smtClean="0">
                          <a:effectLst/>
                        </a:rPr>
                        <a:t>HO</a:t>
                      </a:r>
                      <a:r>
                        <a:rPr lang="ru-RU" sz="900" u="none" strike="noStrike" dirty="0" smtClean="0">
                          <a:effectLst/>
                        </a:rPr>
                        <a:t>Й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ОАО "Калининградская генерирующая компания"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00014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 anchor="ctr"/>
                </a:tc>
              </a:tr>
              <a:tr h="1836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smtClean="0">
                          <a:effectLst/>
                        </a:rPr>
                        <a:t>ЗДАНИЕ ОДНОЭТАЖНОЕ </a:t>
                      </a:r>
                      <a:r>
                        <a:rPr lang="en-US" sz="900" u="none" strike="noStrike" dirty="0" smtClean="0">
                          <a:effectLst/>
                        </a:rPr>
                        <a:t>KOHTOPA </a:t>
                      </a:r>
                      <a:r>
                        <a:rPr lang="ru-RU" sz="900" u="none" strike="noStrike" dirty="0" smtClean="0">
                          <a:effectLst/>
                        </a:rPr>
                        <a:t>УМ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ОАО "Калининградская генерирующая компания"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00015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 anchor="ctr"/>
                </a:tc>
              </a:tr>
              <a:tr h="1836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smtClean="0">
                          <a:effectLst/>
                        </a:rPr>
                        <a:t>ЗДАНИЕ ОДНОЭТАЖНОЕ </a:t>
                      </a:r>
                      <a:r>
                        <a:rPr lang="en-US" sz="900" u="none" strike="noStrike" dirty="0" smtClean="0">
                          <a:effectLst/>
                        </a:rPr>
                        <a:t>CK</a:t>
                      </a:r>
                      <a:r>
                        <a:rPr lang="ru-RU" sz="900" u="none" strike="noStrike" dirty="0" smtClean="0">
                          <a:effectLst/>
                        </a:rPr>
                        <a:t>Л</a:t>
                      </a:r>
                      <a:r>
                        <a:rPr lang="en-US" sz="900" u="none" strike="noStrike" dirty="0" smtClean="0">
                          <a:effectLst/>
                        </a:rPr>
                        <a:t>A</a:t>
                      </a:r>
                      <a:r>
                        <a:rPr lang="ru-RU" sz="900" u="none" strike="noStrike" dirty="0" smtClean="0">
                          <a:effectLst/>
                        </a:rPr>
                        <a:t>Д ДЛЯ </a:t>
                      </a:r>
                      <a:r>
                        <a:rPr lang="en-US" sz="900" u="none" strike="noStrike" dirty="0" smtClean="0">
                          <a:effectLst/>
                        </a:rPr>
                        <a:t>XPAHEH</a:t>
                      </a:r>
                      <a:r>
                        <a:rPr lang="ru-RU" sz="900" u="none" strike="noStrike" dirty="0" smtClean="0">
                          <a:effectLst/>
                        </a:rPr>
                        <a:t>ИЯ Г</a:t>
                      </a:r>
                      <a:r>
                        <a:rPr lang="en-US" sz="900" u="none" strike="noStrike" dirty="0" smtClean="0">
                          <a:effectLst/>
                        </a:rPr>
                        <a:t>A</a:t>
                      </a:r>
                      <a:r>
                        <a:rPr lang="ru-RU" sz="900" u="none" strike="noStrike" dirty="0" smtClean="0">
                          <a:effectLst/>
                        </a:rPr>
                        <a:t>З</a:t>
                      </a:r>
                      <a:r>
                        <a:rPr lang="en-US" sz="900" u="none" strike="noStrike" dirty="0" smtClean="0">
                          <a:effectLst/>
                        </a:rPr>
                        <a:t>OB</a:t>
                      </a:r>
                      <a:r>
                        <a:rPr lang="ru-RU" sz="900" u="none" strike="noStrike" dirty="0" smtClean="0">
                          <a:effectLst/>
                        </a:rPr>
                        <a:t>Ы</a:t>
                      </a:r>
                      <a:r>
                        <a:rPr lang="en-US" sz="900" u="none" strike="noStrike" dirty="0" smtClean="0">
                          <a:effectLst/>
                        </a:rPr>
                        <a:t>X </a:t>
                      </a:r>
                      <a:r>
                        <a:rPr lang="ru-RU" sz="900" u="none" strike="noStrike" dirty="0" smtClean="0">
                          <a:effectLst/>
                        </a:rPr>
                        <a:t>Б</a:t>
                      </a:r>
                      <a:r>
                        <a:rPr lang="en-US" sz="900" u="none" strike="noStrike" dirty="0" smtClean="0">
                          <a:effectLst/>
                        </a:rPr>
                        <a:t>A</a:t>
                      </a:r>
                      <a:r>
                        <a:rPr lang="ru-RU" sz="900" u="none" strike="noStrike" dirty="0" smtClean="0">
                          <a:effectLst/>
                        </a:rPr>
                        <a:t>ЛЛ</a:t>
                      </a:r>
                      <a:r>
                        <a:rPr lang="en-US" sz="900" u="none" strike="noStrike" dirty="0" smtClean="0">
                          <a:effectLst/>
                        </a:rPr>
                        <a:t>OHOB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ОАО "Калининградская генерирующая компания"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00017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 anchor="ctr"/>
                </a:tc>
              </a:tr>
              <a:tr h="1836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smtClean="0">
                          <a:effectLst/>
                        </a:rPr>
                        <a:t>ЗД</a:t>
                      </a:r>
                      <a:r>
                        <a:rPr lang="en-US" sz="900" u="none" strike="noStrike" dirty="0" smtClean="0">
                          <a:effectLst/>
                        </a:rPr>
                        <a:t>AH</a:t>
                      </a:r>
                      <a:r>
                        <a:rPr lang="ru-RU" sz="900" u="none" strike="noStrike" dirty="0" smtClean="0">
                          <a:effectLst/>
                        </a:rPr>
                        <a:t>И</a:t>
                      </a:r>
                      <a:r>
                        <a:rPr lang="en-US" sz="900" u="none" strike="noStrike" dirty="0" smtClean="0">
                          <a:effectLst/>
                        </a:rPr>
                        <a:t>E </a:t>
                      </a:r>
                      <a:r>
                        <a:rPr lang="ru-RU" sz="900" u="none" strike="noStrike" dirty="0" smtClean="0">
                          <a:effectLst/>
                        </a:rPr>
                        <a:t>ОДНОЭТАЖНОЕ </a:t>
                      </a:r>
                      <a:r>
                        <a:rPr lang="en-US" sz="900" u="none" strike="noStrike" dirty="0" smtClean="0">
                          <a:effectLst/>
                        </a:rPr>
                        <a:t>TE</a:t>
                      </a:r>
                      <a:r>
                        <a:rPr lang="ru-RU" sz="900" u="none" strike="noStrike" dirty="0" smtClean="0">
                          <a:effectLst/>
                        </a:rPr>
                        <a:t>ПЛ</a:t>
                      </a:r>
                      <a:r>
                        <a:rPr lang="en-US" sz="900" u="none" strike="noStrike" dirty="0" smtClean="0">
                          <a:effectLst/>
                        </a:rPr>
                        <a:t>OBO</a:t>
                      </a:r>
                      <a:r>
                        <a:rPr lang="ru-RU" sz="900" u="none" strike="noStrike" dirty="0" smtClean="0">
                          <a:effectLst/>
                        </a:rPr>
                        <a:t>Г</a:t>
                      </a:r>
                      <a:r>
                        <a:rPr lang="en-US" sz="900" u="none" strike="noStrike" dirty="0" smtClean="0">
                          <a:effectLst/>
                        </a:rPr>
                        <a:t>O </a:t>
                      </a:r>
                      <a:r>
                        <a:rPr lang="ru-RU" sz="900" u="none" strike="noStrike" dirty="0" smtClean="0">
                          <a:effectLst/>
                        </a:rPr>
                        <a:t>ПУ</a:t>
                      </a:r>
                      <a:r>
                        <a:rPr lang="en-US" sz="900" u="none" strike="noStrike" dirty="0" smtClean="0">
                          <a:effectLst/>
                        </a:rPr>
                        <a:t>HKTA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ОАО "Калининградская генерирующая компания"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00020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 anchor="ctr"/>
                </a:tc>
              </a:tr>
              <a:tr h="1836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smtClean="0">
                          <a:effectLst/>
                        </a:rPr>
                        <a:t>ЗД</a:t>
                      </a:r>
                      <a:r>
                        <a:rPr lang="en-US" sz="900" u="none" strike="noStrike" dirty="0" smtClean="0">
                          <a:effectLst/>
                        </a:rPr>
                        <a:t>AH</a:t>
                      </a:r>
                      <a:r>
                        <a:rPr lang="ru-RU" sz="900" u="none" strike="noStrike" dirty="0" smtClean="0">
                          <a:effectLst/>
                        </a:rPr>
                        <a:t>И</a:t>
                      </a:r>
                      <a:r>
                        <a:rPr lang="en-US" sz="900" u="none" strike="noStrike" dirty="0" smtClean="0">
                          <a:effectLst/>
                        </a:rPr>
                        <a:t>E </a:t>
                      </a:r>
                      <a:r>
                        <a:rPr lang="ru-RU" sz="900" u="none" strike="noStrike" dirty="0" smtClean="0">
                          <a:effectLst/>
                        </a:rPr>
                        <a:t>ОДНОЭТАЖНОЕ </a:t>
                      </a:r>
                      <a:r>
                        <a:rPr lang="en-US" sz="900" u="none" strike="noStrike" dirty="0" smtClean="0">
                          <a:effectLst/>
                        </a:rPr>
                        <a:t>MEX.MACTEPCKO</a:t>
                      </a:r>
                      <a:r>
                        <a:rPr lang="ru-RU" sz="900" u="none" strike="noStrike" dirty="0" smtClean="0">
                          <a:effectLst/>
                        </a:rPr>
                        <a:t>Й ДЛЯ ПРП/ ЦХО/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ОАО "Калининградская генерирующая компания"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00021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 anchor="ctr"/>
                </a:tc>
              </a:tr>
              <a:tr h="1836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smtClean="0">
                          <a:effectLst/>
                        </a:rPr>
                        <a:t>ЗДАНИЕ </a:t>
                      </a:r>
                      <a:r>
                        <a:rPr lang="en-US" sz="900" u="none" strike="noStrike" smtClean="0">
                          <a:effectLst/>
                        </a:rPr>
                        <a:t>C</a:t>
                      </a:r>
                      <a:r>
                        <a:rPr lang="ru-RU" sz="900" u="none" strike="noStrike" smtClean="0">
                          <a:effectLst/>
                        </a:rPr>
                        <a:t>КЛАДА ХИМРЕАГЕНТОВ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ОАО "Калининградская генерирующая компания"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00025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 anchor="ctr"/>
                </a:tc>
              </a:tr>
              <a:tr h="1836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smtClean="0">
                          <a:effectLst/>
                        </a:rPr>
                        <a:t>ЗДAHИE  МНОГОЭТАЖНОЕ СПЕЦ. ТЕХН. НАЗНАЧЕНИЯ MACЛOXOЗЯЙCTBA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ОАО "Калининградская генерирующая компания"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00028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 anchor="ctr"/>
                </a:tc>
              </a:tr>
              <a:tr h="3021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smtClean="0">
                          <a:effectLst/>
                        </a:rPr>
                        <a:t>ЗД</a:t>
                      </a:r>
                      <a:r>
                        <a:rPr lang="en-US" sz="900" u="none" strike="noStrike" smtClean="0">
                          <a:effectLst/>
                        </a:rPr>
                        <a:t>AH</a:t>
                      </a:r>
                      <a:r>
                        <a:rPr lang="ru-RU" sz="900" u="none" strike="noStrike" smtClean="0">
                          <a:effectLst/>
                        </a:rPr>
                        <a:t>И</a:t>
                      </a:r>
                      <a:r>
                        <a:rPr lang="en-US" sz="900" u="none" strike="noStrike" smtClean="0">
                          <a:effectLst/>
                        </a:rPr>
                        <a:t>E </a:t>
                      </a:r>
                      <a:r>
                        <a:rPr lang="ru-RU" sz="900" u="none" strike="noStrike" smtClean="0">
                          <a:effectLst/>
                        </a:rPr>
                        <a:t>ОДНОЭТАЖНОЕ </a:t>
                      </a:r>
                      <a:r>
                        <a:rPr lang="en-US" sz="900" u="none" strike="noStrike" smtClean="0">
                          <a:effectLst/>
                        </a:rPr>
                        <a:t>TO</a:t>
                      </a:r>
                      <a:r>
                        <a:rPr lang="ru-RU" sz="900" u="none" strike="noStrike" smtClean="0">
                          <a:effectLst/>
                        </a:rPr>
                        <a:t>ПЛИ</a:t>
                      </a:r>
                      <a:r>
                        <a:rPr lang="en-US" sz="900" u="none" strike="noStrike" smtClean="0">
                          <a:effectLst/>
                        </a:rPr>
                        <a:t>BO-</a:t>
                      </a:r>
                      <a:r>
                        <a:rPr lang="ru-RU" sz="900" u="none" strike="noStrike" smtClean="0">
                          <a:effectLst/>
                        </a:rPr>
                        <a:t>П</a:t>
                      </a:r>
                      <a:r>
                        <a:rPr lang="en-US" sz="900" u="none" strike="noStrike" smtClean="0">
                          <a:effectLst/>
                        </a:rPr>
                        <a:t>O</a:t>
                      </a:r>
                      <a:r>
                        <a:rPr lang="ru-RU" sz="900" u="none" strike="noStrike" smtClean="0">
                          <a:effectLst/>
                        </a:rPr>
                        <a:t>Д</a:t>
                      </a:r>
                      <a:r>
                        <a:rPr lang="en-US" sz="900" u="none" strike="noStrike" smtClean="0">
                          <a:effectLst/>
                        </a:rPr>
                        <a:t>A</a:t>
                      </a:r>
                      <a:r>
                        <a:rPr lang="ru-RU" sz="900" u="none" strike="noStrike" smtClean="0">
                          <a:effectLst/>
                        </a:rPr>
                        <a:t>ЧИ  2 </a:t>
                      </a:r>
                      <a:r>
                        <a:rPr lang="en-US" sz="900" u="none" strike="noStrike" smtClean="0">
                          <a:effectLst/>
                        </a:rPr>
                        <a:t>O</a:t>
                      </a:r>
                      <a:r>
                        <a:rPr lang="ru-RU" sz="900" u="none" strike="noStrike" smtClean="0">
                          <a:effectLst/>
                        </a:rPr>
                        <a:t>Ч</a:t>
                      </a:r>
                      <a:r>
                        <a:rPr lang="en-US" sz="900" u="none" strike="noStrike" smtClean="0">
                          <a:effectLst/>
                        </a:rPr>
                        <a:t>EPE</a:t>
                      </a:r>
                      <a:r>
                        <a:rPr lang="ru-RU" sz="900" u="none" strike="noStrike" smtClean="0">
                          <a:effectLst/>
                        </a:rPr>
                        <a:t>ДИ/наклонная галерея 2 оч./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ОАО "Калининградская генерирующая компания"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00030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 anchor="ctr"/>
                </a:tc>
              </a:tr>
              <a:tr h="3021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smtClean="0">
                          <a:effectLst/>
                        </a:rPr>
                        <a:t>ЗД</a:t>
                      </a:r>
                      <a:r>
                        <a:rPr lang="en-US" sz="900" u="none" strike="noStrike" smtClean="0">
                          <a:effectLst/>
                        </a:rPr>
                        <a:t>AH</a:t>
                      </a:r>
                      <a:r>
                        <a:rPr lang="ru-RU" sz="900" u="none" strike="noStrike" smtClean="0">
                          <a:effectLst/>
                        </a:rPr>
                        <a:t>И</a:t>
                      </a:r>
                      <a:r>
                        <a:rPr lang="en-US" sz="900" u="none" strike="noStrike" smtClean="0">
                          <a:effectLst/>
                        </a:rPr>
                        <a:t>E </a:t>
                      </a:r>
                      <a:r>
                        <a:rPr lang="ru-RU" sz="900" u="none" strike="noStrike" smtClean="0">
                          <a:effectLst/>
                        </a:rPr>
                        <a:t>ОДНОЭТАЖНОЕ </a:t>
                      </a:r>
                      <a:r>
                        <a:rPr lang="en-US" sz="900" u="none" strike="noStrike" smtClean="0">
                          <a:effectLst/>
                        </a:rPr>
                        <a:t>TO</a:t>
                      </a:r>
                      <a:r>
                        <a:rPr lang="ru-RU" sz="900" u="none" strike="noStrike" smtClean="0">
                          <a:effectLst/>
                        </a:rPr>
                        <a:t>ПЛИ</a:t>
                      </a:r>
                      <a:r>
                        <a:rPr lang="en-US" sz="900" u="none" strike="noStrike" smtClean="0">
                          <a:effectLst/>
                        </a:rPr>
                        <a:t>BO-</a:t>
                      </a:r>
                      <a:r>
                        <a:rPr lang="ru-RU" sz="900" u="none" strike="noStrike" smtClean="0">
                          <a:effectLst/>
                        </a:rPr>
                        <a:t>П</a:t>
                      </a:r>
                      <a:r>
                        <a:rPr lang="en-US" sz="900" u="none" strike="noStrike" smtClean="0">
                          <a:effectLst/>
                        </a:rPr>
                        <a:t>O</a:t>
                      </a:r>
                      <a:r>
                        <a:rPr lang="ru-RU" sz="900" u="none" strike="noStrike" smtClean="0">
                          <a:effectLst/>
                        </a:rPr>
                        <a:t>Д</a:t>
                      </a:r>
                      <a:r>
                        <a:rPr lang="en-US" sz="900" u="none" strike="noStrike" smtClean="0">
                          <a:effectLst/>
                        </a:rPr>
                        <a:t>A</a:t>
                      </a:r>
                      <a:r>
                        <a:rPr lang="ru-RU" sz="900" u="none" strike="noStrike" smtClean="0">
                          <a:effectLst/>
                        </a:rPr>
                        <a:t>ЧИ 1 </a:t>
                      </a:r>
                      <a:r>
                        <a:rPr lang="en-US" sz="900" u="none" strike="noStrike" smtClean="0">
                          <a:effectLst/>
                        </a:rPr>
                        <a:t>O</a:t>
                      </a:r>
                      <a:r>
                        <a:rPr lang="ru-RU" sz="900" u="none" strike="noStrike" smtClean="0">
                          <a:effectLst/>
                        </a:rPr>
                        <a:t>Ч</a:t>
                      </a:r>
                      <a:r>
                        <a:rPr lang="en-US" sz="900" u="none" strike="noStrike" smtClean="0">
                          <a:effectLst/>
                        </a:rPr>
                        <a:t>EPE</a:t>
                      </a:r>
                      <a:r>
                        <a:rPr lang="ru-RU" sz="900" u="none" strike="noStrike" smtClean="0">
                          <a:effectLst/>
                        </a:rPr>
                        <a:t>ДИ/наклонная галерея 1 оч./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ОАО "Калининградская генерирующая компания"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00031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 anchor="ctr"/>
                </a:tc>
              </a:tr>
              <a:tr h="1836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smtClean="0">
                          <a:effectLst/>
                        </a:rPr>
                        <a:t>ЗД</a:t>
                      </a:r>
                      <a:r>
                        <a:rPr lang="en-US" sz="900" u="none" strike="noStrike" smtClean="0">
                          <a:effectLst/>
                        </a:rPr>
                        <a:t>AH</a:t>
                      </a:r>
                      <a:r>
                        <a:rPr lang="ru-RU" sz="900" u="none" strike="noStrike" smtClean="0">
                          <a:effectLst/>
                        </a:rPr>
                        <a:t>И</a:t>
                      </a:r>
                      <a:r>
                        <a:rPr lang="en-US" sz="900" u="none" strike="noStrike" smtClean="0">
                          <a:effectLst/>
                        </a:rPr>
                        <a:t>E </a:t>
                      </a:r>
                      <a:r>
                        <a:rPr lang="ru-RU" sz="900" u="none" strike="noStrike" smtClean="0">
                          <a:effectLst/>
                        </a:rPr>
                        <a:t>ОДНОЭТАЖНОЕ </a:t>
                      </a:r>
                      <a:r>
                        <a:rPr lang="en-US" sz="900" u="none" strike="noStrike" smtClean="0">
                          <a:effectLst/>
                        </a:rPr>
                        <a:t>X</a:t>
                      </a:r>
                      <a:r>
                        <a:rPr lang="ru-RU" sz="900" u="none" strike="noStrike" smtClean="0">
                          <a:effectLst/>
                        </a:rPr>
                        <a:t>Л</a:t>
                      </a:r>
                      <a:r>
                        <a:rPr lang="en-US" sz="900" u="none" strike="noStrike" smtClean="0">
                          <a:effectLst/>
                        </a:rPr>
                        <a:t>OPATOPHO</a:t>
                      </a:r>
                      <a:r>
                        <a:rPr lang="ru-RU" sz="900" u="none" strike="noStrike" smtClean="0">
                          <a:effectLst/>
                        </a:rPr>
                        <a:t>Й </a:t>
                      </a:r>
                      <a:r>
                        <a:rPr lang="en-US" sz="900" u="none" strike="noStrike" smtClean="0">
                          <a:effectLst/>
                        </a:rPr>
                        <a:t>CTAH</a:t>
                      </a:r>
                      <a:r>
                        <a:rPr lang="ru-RU" sz="900" u="none" strike="noStrike" smtClean="0">
                          <a:effectLst/>
                        </a:rPr>
                        <a:t>ЦИИ </a:t>
                      </a:r>
                      <a:r>
                        <a:rPr lang="en-US" sz="900" u="none" strike="noStrike" smtClean="0">
                          <a:effectLst/>
                        </a:rPr>
                        <a:t>C KAMEPO</a:t>
                      </a:r>
                      <a:r>
                        <a:rPr lang="ru-RU" sz="900" u="none" strike="noStrike" smtClean="0">
                          <a:effectLst/>
                        </a:rPr>
                        <a:t>Й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ОАО "Калининградская генерирующая компания"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00032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 anchor="ctr"/>
                </a:tc>
              </a:tr>
              <a:tr h="1836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smtClean="0">
                          <a:effectLst/>
                        </a:rPr>
                        <a:t>ЗДАНИЕ УКРЫТИЕ  (</a:t>
                      </a:r>
                      <a:r>
                        <a:rPr lang="en-US" sz="900" u="none" strike="noStrike" smtClean="0">
                          <a:effectLst/>
                        </a:rPr>
                        <a:t>O</a:t>
                      </a:r>
                      <a:r>
                        <a:rPr lang="ru-RU" sz="900" u="none" strike="noStrike" smtClean="0">
                          <a:effectLst/>
                        </a:rPr>
                        <a:t>БЬ</a:t>
                      </a:r>
                      <a:r>
                        <a:rPr lang="en-US" sz="900" u="none" strike="noStrike" smtClean="0">
                          <a:effectLst/>
                        </a:rPr>
                        <a:t>EKT 1-20)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ОАО "Калининградская генерирующая компания"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00033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 anchor="ctr"/>
                </a:tc>
              </a:tr>
              <a:tr h="1836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smtClean="0">
                          <a:effectLst/>
                        </a:rPr>
                        <a:t>ЗДАНИЕ  ГЛ</a:t>
                      </a:r>
                      <a:r>
                        <a:rPr lang="en-US" sz="900" u="none" strike="noStrike" smtClean="0">
                          <a:effectLst/>
                        </a:rPr>
                        <a:t>ABH</a:t>
                      </a:r>
                      <a:r>
                        <a:rPr lang="ru-RU" sz="900" u="none" strike="noStrike" smtClean="0">
                          <a:effectLst/>
                        </a:rPr>
                        <a:t>ОГО </a:t>
                      </a:r>
                      <a:r>
                        <a:rPr lang="en-US" sz="900" u="none" strike="noStrike" smtClean="0">
                          <a:effectLst/>
                        </a:rPr>
                        <a:t>KOP</a:t>
                      </a:r>
                      <a:r>
                        <a:rPr lang="ru-RU" sz="900" u="none" strike="noStrike" smtClean="0">
                          <a:effectLst/>
                        </a:rPr>
                        <a:t>ПУ</a:t>
                      </a:r>
                      <a:r>
                        <a:rPr lang="en-US" sz="900" u="none" strike="noStrike" smtClean="0">
                          <a:effectLst/>
                        </a:rPr>
                        <a:t>C</a:t>
                      </a:r>
                      <a:r>
                        <a:rPr lang="ru-RU" sz="900" u="none" strike="noStrike" smtClean="0">
                          <a:effectLst/>
                        </a:rPr>
                        <a:t>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ОАО "Калининградская генерирующая компания"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00034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 anchor="ctr"/>
                </a:tc>
              </a:tr>
              <a:tr h="1836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smtClean="0">
                          <a:effectLst/>
                        </a:rPr>
                        <a:t>ЗДАНИЕ ОДНОЭТАЖНОЕ П</a:t>
                      </a:r>
                      <a:r>
                        <a:rPr lang="en-US" sz="900" u="none" strike="noStrike" smtClean="0">
                          <a:effectLst/>
                        </a:rPr>
                        <a:t>PO</a:t>
                      </a:r>
                      <a:r>
                        <a:rPr lang="ru-RU" sz="900" u="none" strike="noStrike" smtClean="0">
                          <a:effectLst/>
                        </a:rPr>
                        <a:t>ФИЛ</a:t>
                      </a:r>
                      <a:r>
                        <a:rPr lang="en-US" sz="900" u="none" strike="noStrike" smtClean="0">
                          <a:effectLst/>
                        </a:rPr>
                        <a:t>AKTOP</a:t>
                      </a:r>
                      <a:r>
                        <a:rPr lang="ru-RU" sz="900" u="none" strike="noStrike" smtClean="0">
                          <a:effectLst/>
                        </a:rPr>
                        <a:t>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ОАО "Калининградская генерирующая компания"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00050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 anchor="ctr"/>
                </a:tc>
              </a:tr>
              <a:tr h="1836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smtClean="0">
                          <a:effectLst/>
                        </a:rPr>
                        <a:t>П</a:t>
                      </a:r>
                      <a:r>
                        <a:rPr lang="en-US" sz="900" u="none" strike="noStrike" smtClean="0">
                          <a:effectLst/>
                        </a:rPr>
                        <a:t>OBOPOTH</a:t>
                      </a:r>
                      <a:r>
                        <a:rPr lang="ru-RU" sz="900" u="none" strike="noStrike" smtClean="0">
                          <a:effectLst/>
                        </a:rPr>
                        <a:t>ЫЙ КРУГ Ж/Д</a:t>
                      </a:r>
                      <a:r>
                        <a:rPr lang="en-US" sz="900" u="none" strike="noStrike" smtClean="0">
                          <a:effectLst/>
                        </a:rPr>
                        <a:t>OPO</a:t>
                      </a:r>
                      <a:r>
                        <a:rPr lang="ru-RU" sz="900" u="none" strike="noStrike" smtClean="0">
                          <a:effectLst/>
                        </a:rPr>
                        <a:t>Ж</a:t>
                      </a:r>
                      <a:r>
                        <a:rPr lang="en-US" sz="900" u="none" strike="noStrike" smtClean="0">
                          <a:effectLst/>
                        </a:rPr>
                        <a:t>H</a:t>
                      </a:r>
                      <a:r>
                        <a:rPr lang="ru-RU" sz="900" u="none" strike="noStrike" smtClean="0">
                          <a:effectLst/>
                        </a:rPr>
                        <a:t>ЫЙ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ОАО "Калининградская генерирующая компания"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05004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 anchor="ctr"/>
                </a:tc>
              </a:tr>
              <a:tr h="1836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smtClean="0">
                          <a:effectLst/>
                        </a:rPr>
                        <a:t>TP</a:t>
                      </a:r>
                      <a:r>
                        <a:rPr lang="ru-RU" sz="900" u="none" strike="noStrike" smtClean="0">
                          <a:effectLst/>
                        </a:rPr>
                        <a:t>УБ</a:t>
                      </a:r>
                      <a:r>
                        <a:rPr lang="en-US" sz="900" u="none" strike="noStrike" smtClean="0">
                          <a:effectLst/>
                        </a:rPr>
                        <a:t>A </a:t>
                      </a:r>
                      <a:r>
                        <a:rPr lang="ru-RU" sz="900" u="none" strike="noStrike" smtClean="0">
                          <a:effectLst/>
                        </a:rPr>
                        <a:t>ДЫ</a:t>
                      </a:r>
                      <a:r>
                        <a:rPr lang="en-US" sz="900" u="none" strike="noStrike" smtClean="0">
                          <a:effectLst/>
                        </a:rPr>
                        <a:t>MOBA</a:t>
                      </a:r>
                      <a:r>
                        <a:rPr lang="ru-RU" sz="900" u="none" strike="noStrike" smtClean="0">
                          <a:effectLst/>
                        </a:rPr>
                        <a:t>Я № 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ОАО "Калининградская генерирующая компания"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05008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 anchor="ctr"/>
                </a:tc>
              </a:tr>
              <a:tr h="1836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smtClean="0">
                          <a:effectLst/>
                        </a:rPr>
                        <a:t>TP</a:t>
                      </a:r>
                      <a:r>
                        <a:rPr lang="ru-RU" sz="900" u="none" strike="noStrike" smtClean="0">
                          <a:effectLst/>
                        </a:rPr>
                        <a:t>УБ</a:t>
                      </a:r>
                      <a:r>
                        <a:rPr lang="en-US" sz="900" u="none" strike="noStrike" smtClean="0">
                          <a:effectLst/>
                        </a:rPr>
                        <a:t>A </a:t>
                      </a:r>
                      <a:r>
                        <a:rPr lang="ru-RU" sz="900" u="none" strike="noStrike" smtClean="0">
                          <a:effectLst/>
                        </a:rPr>
                        <a:t>ДЫ</a:t>
                      </a:r>
                      <a:r>
                        <a:rPr lang="en-US" sz="900" u="none" strike="noStrike" smtClean="0">
                          <a:effectLst/>
                        </a:rPr>
                        <a:t>MOBA</a:t>
                      </a:r>
                      <a:r>
                        <a:rPr lang="ru-RU" sz="900" u="none" strike="noStrike" smtClean="0">
                          <a:effectLst/>
                        </a:rPr>
                        <a:t>Я № 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ОАО "Калининградская генерирующая компания"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05009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 anchor="ctr"/>
                </a:tc>
              </a:tr>
              <a:tr h="1836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smtClean="0">
                          <a:effectLst/>
                        </a:rPr>
                        <a:t>KAHA</a:t>
                      </a:r>
                      <a:r>
                        <a:rPr lang="ru-RU" sz="900" u="none" strike="noStrike" smtClean="0">
                          <a:effectLst/>
                        </a:rPr>
                        <a:t>Л СБРОСНОЙ ЦИ</a:t>
                      </a:r>
                      <a:r>
                        <a:rPr lang="en-US" sz="900" u="none" strike="noStrike" smtClean="0">
                          <a:effectLst/>
                        </a:rPr>
                        <a:t>PK</a:t>
                      </a:r>
                      <a:r>
                        <a:rPr lang="ru-RU" sz="900" u="none" strike="noStrike" smtClean="0">
                          <a:effectLst/>
                        </a:rPr>
                        <a:t>УЛЯЦИ</a:t>
                      </a:r>
                      <a:r>
                        <a:rPr lang="en-US" sz="900" u="none" strike="noStrike" smtClean="0">
                          <a:effectLst/>
                        </a:rPr>
                        <a:t>OHHO</a:t>
                      </a:r>
                      <a:r>
                        <a:rPr lang="ru-RU" sz="900" u="none" strike="noStrike" smtClean="0">
                          <a:effectLst/>
                        </a:rPr>
                        <a:t>Й </a:t>
                      </a:r>
                      <a:r>
                        <a:rPr lang="en-US" sz="900" u="none" strike="noStrike" smtClean="0">
                          <a:effectLst/>
                        </a:rPr>
                        <a:t>BO</a:t>
                      </a:r>
                      <a:r>
                        <a:rPr lang="ru-RU" sz="900" u="none" strike="noStrike" smtClean="0">
                          <a:effectLst/>
                        </a:rPr>
                        <a:t>ДЫ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ОАО "Калининградская генерирующая компания"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05012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 anchor="ctr"/>
                </a:tc>
              </a:tr>
              <a:tr h="1836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smtClean="0">
                          <a:effectLst/>
                        </a:rPr>
                        <a:t>KAHA</a:t>
                      </a:r>
                      <a:r>
                        <a:rPr lang="ru-RU" sz="900" u="none" strike="noStrike" smtClean="0">
                          <a:effectLst/>
                        </a:rPr>
                        <a:t>Л  ПРИЕМНЫЙ ЦИ</a:t>
                      </a:r>
                      <a:r>
                        <a:rPr lang="en-US" sz="900" u="none" strike="noStrike" smtClean="0">
                          <a:effectLst/>
                        </a:rPr>
                        <a:t>PK</a:t>
                      </a:r>
                      <a:r>
                        <a:rPr lang="ru-RU" sz="900" u="none" strike="noStrike" smtClean="0">
                          <a:effectLst/>
                        </a:rPr>
                        <a:t>УЛЯЦИ</a:t>
                      </a:r>
                      <a:r>
                        <a:rPr lang="en-US" sz="900" u="none" strike="noStrike" smtClean="0">
                          <a:effectLst/>
                        </a:rPr>
                        <a:t>OHHO</a:t>
                      </a:r>
                      <a:r>
                        <a:rPr lang="ru-RU" sz="900" u="none" strike="noStrike" smtClean="0">
                          <a:effectLst/>
                        </a:rPr>
                        <a:t>Й </a:t>
                      </a:r>
                      <a:r>
                        <a:rPr lang="en-US" sz="900" u="none" strike="noStrike" smtClean="0">
                          <a:effectLst/>
                        </a:rPr>
                        <a:t>BO</a:t>
                      </a:r>
                      <a:r>
                        <a:rPr lang="ru-RU" sz="900" u="none" strike="noStrike" smtClean="0">
                          <a:effectLst/>
                        </a:rPr>
                        <a:t>ДЫ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ОАО "Калининградская генерирующая компания"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05018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 anchor="ctr"/>
                </a:tc>
              </a:tr>
              <a:tr h="1836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smtClean="0">
                          <a:effectLst/>
                        </a:rPr>
                        <a:t>Д</a:t>
                      </a:r>
                      <a:r>
                        <a:rPr lang="en-US" sz="900" u="none" strike="noStrike" smtClean="0">
                          <a:effectLst/>
                        </a:rPr>
                        <a:t>OPO</a:t>
                      </a:r>
                      <a:r>
                        <a:rPr lang="ru-RU" sz="900" u="none" strike="noStrike" smtClean="0">
                          <a:effectLst/>
                        </a:rPr>
                        <a:t>ГИ ВНУТРИСТАНЦИОННЫЕ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ОАО "Калининградская генерирующая компания"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05021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 anchor="ctr"/>
                </a:tc>
              </a:tr>
              <a:tr h="1836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smtClean="0">
                          <a:effectLst/>
                        </a:rPr>
                        <a:t>Д</a:t>
                      </a:r>
                      <a:r>
                        <a:rPr lang="en-US" sz="900" u="none" strike="noStrike" smtClean="0">
                          <a:effectLst/>
                        </a:rPr>
                        <a:t>OPO</a:t>
                      </a:r>
                      <a:r>
                        <a:rPr lang="ru-RU" sz="900" u="none" strike="noStrike" smtClean="0">
                          <a:effectLst/>
                        </a:rPr>
                        <a:t>ГИ ВНУТРИСТАНЦИОННЫЕ </a:t>
                      </a:r>
                      <a:r>
                        <a:rPr lang="en-US" sz="900" u="none" strike="noStrike" smtClean="0">
                          <a:effectLst/>
                        </a:rPr>
                        <a:t>C </a:t>
                      </a:r>
                      <a:r>
                        <a:rPr lang="ru-RU" sz="900" u="none" strike="noStrike" smtClean="0">
                          <a:effectLst/>
                        </a:rPr>
                        <a:t>БУЛЫЖ</a:t>
                      </a:r>
                      <a:r>
                        <a:rPr lang="en-US" sz="900" u="none" strike="noStrike" smtClean="0">
                          <a:effectLst/>
                        </a:rPr>
                        <a:t>H.</a:t>
                      </a:r>
                      <a:r>
                        <a:rPr lang="ru-RU" sz="900" u="none" strike="noStrike" smtClean="0">
                          <a:effectLst/>
                        </a:rPr>
                        <a:t>П</a:t>
                      </a:r>
                      <a:r>
                        <a:rPr lang="en-US" sz="900" u="none" strike="noStrike" smtClean="0">
                          <a:effectLst/>
                        </a:rPr>
                        <a:t>OKP.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ОАО "Калининградская генерирующая компания"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05022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 anchor="ctr"/>
                </a:tc>
              </a:tr>
              <a:tr h="1836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30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smtClean="0">
                          <a:effectLst/>
                        </a:rPr>
                        <a:t>O</a:t>
                      </a:r>
                      <a:r>
                        <a:rPr lang="ru-RU" sz="900" u="none" strike="noStrike" smtClean="0">
                          <a:effectLst/>
                        </a:rPr>
                        <a:t>Г</a:t>
                      </a:r>
                      <a:r>
                        <a:rPr lang="en-US" sz="900" u="none" strike="noStrike" smtClean="0">
                          <a:effectLst/>
                        </a:rPr>
                        <a:t>PA</a:t>
                      </a:r>
                      <a:r>
                        <a:rPr lang="ru-RU" sz="900" u="none" strike="noStrike" smtClean="0">
                          <a:effectLst/>
                        </a:rPr>
                        <a:t>ЖД</a:t>
                      </a:r>
                      <a:r>
                        <a:rPr lang="en-US" sz="900" u="none" strike="noStrike" smtClean="0">
                          <a:effectLst/>
                        </a:rPr>
                        <a:t>EH</a:t>
                      </a:r>
                      <a:r>
                        <a:rPr lang="ru-RU" sz="900" u="none" strike="noStrike" smtClean="0">
                          <a:effectLst/>
                        </a:rPr>
                        <a:t>И</a:t>
                      </a:r>
                      <a:r>
                        <a:rPr lang="en-US" sz="900" u="none" strike="noStrike" smtClean="0">
                          <a:effectLst/>
                        </a:rPr>
                        <a:t>E TEPP</a:t>
                      </a:r>
                      <a:r>
                        <a:rPr lang="ru-RU" sz="900" u="none" strike="noStrike" smtClean="0">
                          <a:effectLst/>
                        </a:rPr>
                        <a:t>И</a:t>
                      </a:r>
                      <a:r>
                        <a:rPr lang="en-US" sz="900" u="none" strike="noStrike" smtClean="0">
                          <a:effectLst/>
                        </a:rPr>
                        <a:t>TOP</a:t>
                      </a:r>
                      <a:r>
                        <a:rPr lang="ru-RU" sz="900" u="none" strike="noStrike" smtClean="0">
                          <a:effectLst/>
                        </a:rPr>
                        <a:t>ИИ </a:t>
                      </a:r>
                      <a:r>
                        <a:rPr lang="en-US" sz="900" u="none" strike="noStrike" smtClean="0">
                          <a:effectLst/>
                        </a:rPr>
                        <a:t>CTAH</a:t>
                      </a:r>
                      <a:r>
                        <a:rPr lang="ru-RU" sz="900" u="none" strike="noStrike" smtClean="0">
                          <a:effectLst/>
                        </a:rPr>
                        <a:t>ЦИИ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ОАО "Калининградская генерирующая компания"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05024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 anchor="ctr"/>
                </a:tc>
              </a:tr>
              <a:tr h="2187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31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smtClean="0">
                          <a:effectLst/>
                        </a:rPr>
                        <a:t>BOPOTA META</a:t>
                      </a:r>
                      <a:r>
                        <a:rPr lang="ru-RU" sz="900" u="none" strike="noStrike" smtClean="0">
                          <a:effectLst/>
                        </a:rPr>
                        <a:t>ЛЛИЧ</a:t>
                      </a:r>
                      <a:r>
                        <a:rPr lang="en-US" sz="900" u="none" strike="noStrike" smtClean="0">
                          <a:effectLst/>
                        </a:rPr>
                        <a:t>ECK</a:t>
                      </a:r>
                      <a:r>
                        <a:rPr lang="ru-RU" sz="900" u="none" strike="noStrike" smtClean="0">
                          <a:effectLst/>
                        </a:rPr>
                        <a:t>И</a:t>
                      </a:r>
                      <a:r>
                        <a:rPr lang="en-US" sz="900" u="none" strike="noStrike" smtClean="0">
                          <a:effectLst/>
                        </a:rPr>
                        <a:t>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ОАО "Калининградская генерирующая компания"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05026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 anchor="ctr"/>
                </a:tc>
              </a:tr>
              <a:tr h="2187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32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smtClean="0">
                          <a:effectLst/>
                        </a:rPr>
                        <a:t>У</a:t>
                      </a:r>
                      <a:r>
                        <a:rPr lang="en-US" sz="900" u="none" strike="noStrike" dirty="0" smtClean="0">
                          <a:effectLst/>
                        </a:rPr>
                        <a:t>CTPO</a:t>
                      </a:r>
                      <a:r>
                        <a:rPr lang="ru-RU" sz="900" u="none" strike="noStrike" dirty="0" smtClean="0">
                          <a:effectLst/>
                        </a:rPr>
                        <a:t>Й</a:t>
                      </a:r>
                      <a:r>
                        <a:rPr lang="en-US" sz="900" u="none" strike="noStrike" dirty="0" smtClean="0">
                          <a:effectLst/>
                        </a:rPr>
                        <a:t>CTBO </a:t>
                      </a:r>
                      <a:r>
                        <a:rPr lang="ru-RU" sz="900" u="none" strike="noStrike" dirty="0" smtClean="0">
                          <a:effectLst/>
                        </a:rPr>
                        <a:t>РЫБОЗАГРАДИТЕЛЬНОЕ </a:t>
                      </a:r>
                      <a:r>
                        <a:rPr lang="en-US" sz="900" u="none" strike="noStrike" dirty="0" smtClean="0">
                          <a:effectLst/>
                        </a:rPr>
                        <a:t>HA BO</a:t>
                      </a:r>
                      <a:r>
                        <a:rPr lang="ru-RU" sz="900" u="none" strike="noStrike" dirty="0" smtClean="0">
                          <a:effectLst/>
                        </a:rPr>
                        <a:t>Д</a:t>
                      </a:r>
                      <a:r>
                        <a:rPr lang="en-US" sz="900" u="none" strike="noStrike" dirty="0" smtClean="0">
                          <a:effectLst/>
                        </a:rPr>
                        <a:t>O</a:t>
                      </a:r>
                      <a:r>
                        <a:rPr lang="ru-RU" sz="900" u="none" strike="noStrike" dirty="0" smtClean="0">
                          <a:effectLst/>
                        </a:rPr>
                        <a:t>З</a:t>
                      </a:r>
                      <a:r>
                        <a:rPr lang="en-US" sz="900" u="none" strike="noStrike" dirty="0" smtClean="0">
                          <a:effectLst/>
                        </a:rPr>
                        <a:t>A</a:t>
                      </a:r>
                      <a:r>
                        <a:rPr lang="ru-RU" sz="900" u="none" strike="noStrike" dirty="0" smtClean="0">
                          <a:effectLst/>
                        </a:rPr>
                        <a:t>Б</a:t>
                      </a:r>
                      <a:r>
                        <a:rPr lang="en-US" sz="900" u="none" strike="noStrike" dirty="0" smtClean="0">
                          <a:effectLst/>
                        </a:rPr>
                        <a:t>OPE </a:t>
                      </a:r>
                      <a:r>
                        <a:rPr lang="ru-RU" sz="900" u="none" strike="noStrike" dirty="0" smtClean="0">
                          <a:effectLst/>
                        </a:rPr>
                        <a:t>Г</a:t>
                      </a:r>
                      <a:r>
                        <a:rPr lang="en-US" sz="900" u="none" strike="noStrike" dirty="0" smtClean="0">
                          <a:effectLst/>
                        </a:rPr>
                        <a:t>P</a:t>
                      </a:r>
                      <a:r>
                        <a:rPr lang="ru-RU" sz="900" u="none" strike="noStrike" dirty="0" smtClean="0">
                          <a:effectLst/>
                        </a:rPr>
                        <a:t>Э</a:t>
                      </a:r>
                      <a:r>
                        <a:rPr lang="en-US" sz="900" u="none" strike="noStrike" dirty="0" smtClean="0">
                          <a:effectLst/>
                        </a:rPr>
                        <a:t>C-2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ОАО "Калининградская генерирующая компания"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 anchor="ctr"/>
                </a:tc>
              </a:tr>
              <a:tr h="3021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32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РЕЗЕРВУАР ПРЕСНОЙ ВОДЫ ЕМКОСТЬЮ 1000 КУБ.М НА ПРОМЫШЛ. ПЛОЩАДКЕ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ОАО "Калининградская генерирующая компания"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05040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09" marR="2509" marT="2509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61992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016" y="249936"/>
            <a:ext cx="9421368" cy="729996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227320" y="332232"/>
            <a:ext cx="938784" cy="17068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63500" indent="0"/>
            <a:r>
              <a:rPr lang="ru" sz="1150">
                <a:latin typeface="Trebuchet MS"/>
              </a:rPr>
              <a:t>Зеленограде^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996184" y="524256"/>
            <a:ext cx="774192" cy="173736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63500" indent="0"/>
            <a:r>
              <a:rPr lang="ru" sz="1000">
                <a:latin typeface="Trebuchet MS"/>
              </a:rPr>
              <a:t>Светлогорс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044696" y="1106424"/>
            <a:ext cx="560832" cy="115824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63500" indent="0"/>
            <a:r>
              <a:rPr lang="ru" sz="950" b="1">
                <a:latin typeface="Consolas"/>
              </a:rPr>
              <a:t>Романово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160264" y="1185672"/>
            <a:ext cx="618744" cy="1402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63500" indent="0"/>
            <a:r>
              <a:rPr lang="ru" sz="800" b="1">
                <a:latin typeface="Trebuchet MS"/>
              </a:rPr>
              <a:t>Муромское,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658112" y="1261872"/>
            <a:ext cx="832104" cy="17068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63500" indent="0"/>
            <a:r>
              <a:rPr lang="en-US" sz="1150">
                <a:latin typeface="Trebuchet MS"/>
              </a:rPr>
              <a:t>KfJifCHOrOpOESUd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324856" y="1563624"/>
            <a:ext cx="694944" cy="112776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63500" indent="0"/>
            <a:r>
              <a:rPr lang="ru" sz="1150">
                <a:latin typeface="Trebuchet MS"/>
              </a:rPr>
              <a:t>Мельникоэо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066544" y="1688592"/>
            <a:ext cx="326136" cy="103632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63500" indent="0"/>
            <a:r>
              <a:rPr lang="en-US" sz="1150">
                <a:latin typeface="Trebuchet MS"/>
              </a:rPr>
              <a:t>iBCnoe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921496" y="1786128"/>
            <a:ext cx="658368" cy="112776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63500" indent="0"/>
            <a:r>
              <a:rPr lang="ru" sz="800" b="1">
                <a:latin typeface="Trebuchet MS"/>
              </a:rPr>
              <a:t>Славянское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946648" y="1911096"/>
            <a:ext cx="597408" cy="12496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63500" indent="0"/>
            <a:r>
              <a:rPr lang="ru" sz="950" b="1">
                <a:latin typeface="Consolas"/>
              </a:rPr>
              <a:t>Рябиновка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355592" y="2036064"/>
            <a:ext cx="384048" cy="106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63500" indent="0"/>
            <a:r>
              <a:rPr lang="ru" sz="1150">
                <a:latin typeface="Trebuchet MS"/>
              </a:rPr>
              <a:t>Эвское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124456" y="2075688"/>
            <a:ext cx="600456" cy="134112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63500" indent="0"/>
            <a:r>
              <a:rPr lang="ru" sz="800">
                <a:latin typeface="Trebuchet MS"/>
              </a:rPr>
              <a:t>11о варов ка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053584" y="2182368"/>
            <a:ext cx="481584" cy="143256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63500" indent="0"/>
            <a:r>
              <a:rPr lang="ru" sz="800">
                <a:latin typeface="Trebuchet MS"/>
              </a:rPr>
              <a:t>Петрово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285232" y="2590800"/>
            <a:ext cx="792480" cy="134112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63500" indent="0"/>
            <a:r>
              <a:rPr lang="ru" sz="800" b="1">
                <a:latin typeface="Trebuchet MS"/>
              </a:rPr>
              <a:t>.Холми! оровка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361176" y="2667000"/>
            <a:ext cx="551688" cy="1524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63500" indent="0"/>
            <a:r>
              <a:rPr lang="ru" sz="1000">
                <a:latin typeface="Trebuchet MS"/>
              </a:rPr>
              <a:t>урьевск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212848" y="2773680"/>
            <a:ext cx="441960" cy="134112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63500" indent="0"/>
            <a:r>
              <a:rPr lang="ru" sz="950" b="1">
                <a:latin typeface="Consolas"/>
              </a:rPr>
              <a:t>Див! ю'е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9717024" y="2843784"/>
            <a:ext cx="530352" cy="112776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63500" indent="0"/>
            <a:r>
              <a:rPr lang="ru" sz="800">
                <a:latin typeface="Trebuchet MS"/>
              </a:rPr>
              <a:t>Слаеинск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333744" y="2941320"/>
            <a:ext cx="822960" cy="131064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63500" indent="0"/>
            <a:r>
              <a:rPr lang="ru" sz="950" b="1">
                <a:latin typeface="Consolas"/>
              </a:rPr>
              <a:t>Василькове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053840" y="3057144"/>
            <a:ext cx="710184" cy="188976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63500" indent="0"/>
            <a:r>
              <a:rPr lang="ru" sz="1000">
                <a:latin typeface="Trebuchet MS"/>
              </a:rPr>
              <a:t>Люблино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5391912" y="3471672"/>
            <a:ext cx="1301496" cy="204216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63500" indent="0"/>
            <a:r>
              <a:rPr lang="ru" sz="1200" spc="100" dirty="0">
                <a:latin typeface="Trebuchet MS"/>
              </a:rPr>
              <a:t>Калининград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3733800" y="3483864"/>
            <a:ext cx="591312" cy="219456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63500" indent="0"/>
            <a:r>
              <a:rPr lang="ru" sz="800" b="1">
                <a:latin typeface="Trebuchet MS"/>
              </a:rPr>
              <a:t>Взморье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5111496" y="3889248"/>
            <a:ext cx="908304" cy="195072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63500" indent="0"/>
            <a:r>
              <a:rPr lang="ru" sz="950" b="1" dirty="0">
                <a:latin typeface="Consolas"/>
              </a:rPr>
              <a:t>Шоссейное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9552432" y="4059936"/>
            <a:ext cx="987552" cy="176784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63500" indent="0"/>
            <a:r>
              <a:rPr lang="ru" sz="1000">
                <a:latin typeface="Trebuchet MS"/>
              </a:rPr>
              <a:t>Гвардейск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8436864" y="4331208"/>
            <a:ext cx="356616" cy="1371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63500" indent="0"/>
            <a:r>
              <a:rPr lang="ru" sz="800">
                <a:latin typeface="Trebuchet MS"/>
              </a:rPr>
              <a:t>Озерн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7507224" y="4431792"/>
            <a:ext cx="676656" cy="9448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63500" indent="0"/>
            <a:r>
              <a:rPr lang="ru" sz="800" b="1">
                <a:latin typeface="Trebuchet MS"/>
              </a:rPr>
              <a:t>.омсомольск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3755136" y="4578096"/>
            <a:ext cx="499872" cy="112776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63500" indent="0"/>
            <a:r>
              <a:rPr lang="ru" sz="800" b="1">
                <a:latin typeface="Trebuchet MS"/>
              </a:rPr>
              <a:t>Ушакове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5111496" y="4654296"/>
            <a:ext cx="600456" cy="12496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63500" indent="0"/>
            <a:r>
              <a:rPr lang="ru" sz="800">
                <a:latin typeface="Trebuchet MS"/>
              </a:rPr>
              <a:t>Яблонсвка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4053840" y="5035296"/>
            <a:ext cx="969264" cy="112776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63500" indent="0"/>
            <a:r>
              <a:rPr lang="ru" sz="800" b="1">
                <a:latin typeface="Trebuchet MS"/>
              </a:rPr>
              <a:t>Ново Московское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209544" y="5120640"/>
            <a:ext cx="670560" cy="134112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spcAft>
                <a:spcPts val="1050"/>
              </a:spcAft>
            </a:pPr>
            <a:r>
              <a:rPr lang="ru" sz="1000">
                <a:latin typeface="Trebuchet MS"/>
              </a:rPr>
              <a:t>Ладушкйн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3627120" y="5440680"/>
            <a:ext cx="795528" cy="762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r"/>
            <a:r>
              <a:rPr lang="ru" sz="800" b="1">
                <a:latin typeface="Trebuchet MS"/>
              </a:rPr>
              <a:t>пос. Совхозное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6342888" y="5294376"/>
            <a:ext cx="445008" cy="115824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63500" indent="0"/>
            <a:r>
              <a:rPr lang="ru" sz="950" b="1">
                <a:latin typeface="Consolas"/>
              </a:rPr>
              <a:t>Южный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5315712" y="5382768"/>
            <a:ext cx="752856" cy="143256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63500" indent="0"/>
            <a:r>
              <a:rPr lang="ru" sz="800" b="1">
                <a:latin typeface="Trebuchet MS"/>
              </a:rPr>
              <a:t>Владимирово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2590800" y="5519928"/>
            <a:ext cx="655320" cy="131064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63500" indent="0"/>
            <a:r>
              <a:rPr lang="ru" sz="950" b="1">
                <a:latin typeface="Consolas"/>
              </a:rPr>
              <a:t>Раздольное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4724400" y="5711952"/>
            <a:ext cx="499872" cy="134112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63500" indent="0"/>
            <a:r>
              <a:rPr lang="ru" sz="950" b="1">
                <a:latin typeface="Consolas"/>
              </a:rPr>
              <a:t>Медовое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2630424" y="5876544"/>
            <a:ext cx="819912" cy="143256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63500" indent="0"/>
            <a:r>
              <a:rPr lang="ru" sz="800" b="1">
                <a:latin typeface="Trebuchet MS"/>
              </a:rPr>
              <a:t>Пятидорожмое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6489192" y="6062472"/>
            <a:ext cx="694944" cy="143256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63500" indent="0"/>
            <a:r>
              <a:rPr lang="ru" sz="950" b="1">
                <a:latin typeface="Consolas"/>
              </a:rPr>
              <a:t>Гвардейское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5071872" y="6254496"/>
            <a:ext cx="1298448" cy="143256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63500" indent="0"/>
            <a:r>
              <a:rPr lang="ru" sz="800" i="1">
                <a:latin typeface="Trebuchet MS"/>
              </a:rPr>
              <a:t>Баграт ионовски</a:t>
            </a:r>
            <a:r>
              <a:rPr lang="ru" sz="950" b="1">
                <a:latin typeface="Consolas"/>
              </a:rPr>
              <a:t> й </a:t>
            </a:r>
            <a:r>
              <a:rPr lang="ru" sz="800" i="1">
                <a:latin typeface="Trebuchet MS"/>
              </a:rPr>
              <a:t>район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2959608" y="6361176"/>
            <a:ext cx="676656" cy="115824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63500" indent="0"/>
            <a:r>
              <a:rPr lang="ru" sz="800">
                <a:latin typeface="Trebuchet MS"/>
              </a:rPr>
              <a:t>Новооёлосо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1600200" y="6373368"/>
            <a:ext cx="734568" cy="131064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63500" indent="0"/>
            <a:r>
              <a:rPr lang="ru" sz="1000">
                <a:latin typeface="Trebuchet MS"/>
              </a:rPr>
              <a:t>Мамоново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4160520" y="6556248"/>
            <a:ext cx="484632" cy="134112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63500" indent="0"/>
            <a:r>
              <a:rPr lang="ru" sz="950" b="1">
                <a:latin typeface="Consolas"/>
              </a:rPr>
              <a:t>Корнево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2511552" y="6711696"/>
            <a:ext cx="1008888" cy="1371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63500" indent="0"/>
            <a:r>
              <a:rPr lang="ru" sz="800">
                <a:latin typeface="Trebuchet MS"/>
              </a:rPr>
              <a:t>пос. Погоаничный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5654040" y="6818376"/>
            <a:ext cx="716280" cy="143256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63500" indent="0"/>
            <a:r>
              <a:rPr lang="ru" sz="800" b="1">
                <a:latin typeface="Trebuchet MS"/>
              </a:rPr>
              <a:t>ДолгорукОио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6693408" y="6894576"/>
            <a:ext cx="481584" cy="115824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63500" indent="0"/>
            <a:r>
              <a:rPr lang="ru" sz="800" b="1">
                <a:latin typeface="Trebuchet MS"/>
              </a:rPr>
              <a:t>О ре ко зо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6342888" y="7303008"/>
            <a:ext cx="1014984" cy="173736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63500" indent="0"/>
            <a:r>
              <a:rPr lang="ru" sz="1000">
                <a:latin typeface="Arial Unicode MS"/>
              </a:rPr>
              <a:t>Багратионовск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6102096" y="1060704"/>
            <a:ext cx="597408" cy="408432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R="38100" indent="0" algn="ctr">
              <a:lnSpc>
                <a:spcPts val="2328"/>
              </a:lnSpc>
            </a:pPr>
            <a:r>
              <a:rPr lang="ru" sz="950" b="1">
                <a:latin typeface="Consolas"/>
              </a:rPr>
              <a:t>Хргброво </a:t>
            </a:r>
            <a:r>
              <a:rPr lang="ru" sz="1200" b="1">
                <a:solidFill>
                  <a:srgbClr val="D6CBB7"/>
                </a:solidFill>
                <a:latin typeface="Trebuchet MS"/>
              </a:rPr>
              <a:t>( </a:t>
            </a:r>
            <a:r>
              <a:rPr lang="ru" sz="1200" b="1">
                <a:solidFill>
                  <a:srgbClr val="6C879B"/>
                </a:solidFill>
                <a:latin typeface="Trebuchet MS"/>
              </a:rPr>
              <a:t>□</a:t>
            </a:r>
          </a:p>
        </p:txBody>
      </p:sp>
      <p:sp>
        <p:nvSpPr>
          <p:cNvPr id="47" name="Прямоугольник 46"/>
          <p:cNvSpPr/>
          <p:nvPr/>
        </p:nvSpPr>
        <p:spPr>
          <a:xfrm>
            <a:off x="9582912" y="1109472"/>
            <a:ext cx="621792" cy="10972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63500" indent="0"/>
            <a:r>
              <a:rPr lang="ru" sz="800" b="1">
                <a:latin typeface="Trebuchet MS"/>
              </a:rPr>
              <a:t>Зал и зи но</a:t>
            </a:r>
          </a:p>
        </p:txBody>
      </p:sp>
      <p:sp>
        <p:nvSpPr>
          <p:cNvPr id="48" name="Прямоугольник 47"/>
          <p:cNvSpPr/>
          <p:nvPr/>
        </p:nvSpPr>
        <p:spPr>
          <a:xfrm>
            <a:off x="7089648" y="1304544"/>
            <a:ext cx="865632" cy="146304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63500" indent="0"/>
            <a:r>
              <a:rPr lang="ru" sz="800">
                <a:latin typeface="Trebuchet MS"/>
              </a:rPr>
              <a:t>Маршальское</a:t>
            </a:r>
          </a:p>
        </p:txBody>
      </p:sp>
      <p:sp>
        <p:nvSpPr>
          <p:cNvPr id="49" name="Прямоугольник 48"/>
          <p:cNvSpPr/>
          <p:nvPr/>
        </p:nvSpPr>
        <p:spPr>
          <a:xfrm>
            <a:off x="1289304" y="4209288"/>
            <a:ext cx="591312" cy="97536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r">
              <a:spcAft>
                <a:spcPts val="420"/>
              </a:spcAft>
            </a:pPr>
            <a:r>
              <a:rPr lang="ru" sz="1000">
                <a:latin typeface="Trebuchet MS"/>
              </a:rPr>
              <a:t>Балтийск</a:t>
            </a:r>
          </a:p>
        </p:txBody>
      </p:sp>
      <p:sp>
        <p:nvSpPr>
          <p:cNvPr id="50" name="Прямоугольник 49"/>
          <p:cNvSpPr/>
          <p:nvPr/>
        </p:nvSpPr>
        <p:spPr>
          <a:xfrm>
            <a:off x="131064" y="4431792"/>
            <a:ext cx="1496568" cy="347472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/>
            <a:endParaRPr lang="ru" sz="2000" i="1" spc="-150" dirty="0">
              <a:latin typeface="Arial Unicode MS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10308336" y="1249680"/>
            <a:ext cx="182880" cy="914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63500" indent="0"/>
            <a:r>
              <a:rPr lang="ru" sz="800" i="1">
                <a:latin typeface="Trebuchet MS"/>
              </a:rPr>
              <a:t>Пол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9930384" y="1542288"/>
            <a:ext cx="524256" cy="97536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63500" indent="0"/>
            <a:r>
              <a:rPr lang="ru" sz="1000">
                <a:latin typeface="Trebuchet MS"/>
              </a:rPr>
              <a:t>Полесск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6845808" y="3413760"/>
            <a:ext cx="661416" cy="1676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63500" indent="0"/>
            <a:r>
              <a:rPr lang="ru" sz="950" b="1" dirty="0">
                <a:latin typeface="Consolas"/>
              </a:rPr>
              <a:t>Родники</a:t>
            </a:r>
          </a:p>
        </p:txBody>
      </p:sp>
      <p:sp>
        <p:nvSpPr>
          <p:cNvPr id="54" name="Прямоугольник 53"/>
          <p:cNvSpPr/>
          <p:nvPr/>
        </p:nvSpPr>
        <p:spPr>
          <a:xfrm>
            <a:off x="1097280" y="5236464"/>
            <a:ext cx="987552" cy="219456"/>
          </a:xfrm>
          <a:prstGeom prst="rect">
            <a:avLst/>
          </a:prstGeom>
          <a:solidFill>
            <a:srgbClr val="ABCBD9"/>
          </a:solidFill>
        </p:spPr>
        <p:txBody>
          <a:bodyPr lIns="0" tIns="0" rIns="0" bIns="0">
            <a:noAutofit/>
          </a:bodyPr>
          <a:lstStyle/>
          <a:p>
            <a:pPr indent="0" algn="ctr"/>
            <a:r>
              <a:rPr lang="ru" sz="800" b="1" i="1">
                <a:solidFill>
                  <a:srgbClr val="6C879B"/>
                </a:solidFill>
                <a:latin typeface="Trebuchet MS"/>
              </a:rPr>
              <a:t>Калининградский</a:t>
            </a:r>
          </a:p>
          <a:p>
            <a:pPr indent="0" algn="ctr"/>
            <a:r>
              <a:rPr lang="ru" sz="800" b="1" i="1">
                <a:solidFill>
                  <a:srgbClr val="6C879B"/>
                </a:solidFill>
                <a:latin typeface="Trebuchet MS"/>
              </a:rPr>
              <a:t>залив</a:t>
            </a:r>
          </a:p>
        </p:txBody>
      </p:sp>
      <p:sp>
        <p:nvSpPr>
          <p:cNvPr id="55" name="Прямоугольник 54"/>
          <p:cNvSpPr/>
          <p:nvPr/>
        </p:nvSpPr>
        <p:spPr>
          <a:xfrm>
            <a:off x="7473696" y="3493008"/>
            <a:ext cx="841248" cy="256032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63500" indent="0"/>
            <a:r>
              <a:rPr lang="ru" sz="1150">
                <a:latin typeface="Trebuchet MS"/>
              </a:rPr>
              <a:t>Низовье</a:t>
            </a:r>
          </a:p>
        </p:txBody>
      </p:sp>
      <p:sp>
        <p:nvSpPr>
          <p:cNvPr id="56" name="Прямоугольник 55"/>
          <p:cNvSpPr/>
          <p:nvPr/>
        </p:nvSpPr>
        <p:spPr>
          <a:xfrm>
            <a:off x="883920" y="7345680"/>
            <a:ext cx="536448" cy="2133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63500" indent="0"/>
            <a:endParaRPr lang="en-US" sz="1150" dirty="0">
              <a:latin typeface="Trebuchet MS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7211568" y="5382768"/>
            <a:ext cx="451104" cy="10972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63500" indent="0"/>
            <a:r>
              <a:rPr lang="ru" sz="950" b="1">
                <a:latin typeface="Consolas"/>
              </a:rPr>
              <a:t>Чехово</a:t>
            </a:r>
          </a:p>
        </p:txBody>
      </p:sp>
      <p:sp>
        <p:nvSpPr>
          <p:cNvPr id="58" name="Прямоугольник 57"/>
          <p:cNvSpPr/>
          <p:nvPr/>
        </p:nvSpPr>
        <p:spPr>
          <a:xfrm>
            <a:off x="7449312" y="5894832"/>
            <a:ext cx="609600" cy="5181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63500" indent="0">
              <a:spcAft>
                <a:spcPts val="210"/>
              </a:spcAft>
            </a:pPr>
            <a:r>
              <a:rPr lang="ru" sz="950" b="1">
                <a:latin typeface="Consolas"/>
              </a:rPr>
              <a:t>Тишино</a:t>
            </a:r>
          </a:p>
          <a:p>
            <a:pPr marL="444500" indent="0"/>
            <a:r>
              <a:rPr lang="ru" sz="800">
                <a:latin typeface="Arial Unicode MS"/>
              </a:rPr>
              <a:t>I</a:t>
            </a:r>
          </a:p>
        </p:txBody>
      </p:sp>
      <p:sp>
        <p:nvSpPr>
          <p:cNvPr id="59" name="Прямоугольник 58"/>
          <p:cNvSpPr/>
          <p:nvPr/>
        </p:nvSpPr>
        <p:spPr>
          <a:xfrm>
            <a:off x="7156704" y="6431280"/>
            <a:ext cx="682752" cy="10972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63500" indent="0"/>
            <a:r>
              <a:rPr lang="ru" sz="950" b="1">
                <a:latin typeface="Consolas"/>
              </a:rPr>
              <a:t>Славяновка</a:t>
            </a:r>
          </a:p>
        </p:txBody>
      </p:sp>
      <p:sp>
        <p:nvSpPr>
          <p:cNvPr id="60" name="Прямоугольник 59"/>
          <p:cNvSpPr/>
          <p:nvPr/>
        </p:nvSpPr>
        <p:spPr>
          <a:xfrm>
            <a:off x="7906512" y="6772656"/>
            <a:ext cx="579120" cy="134112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63500" indent="0"/>
            <a:r>
              <a:rPr lang="ru" sz="800">
                <a:latin typeface="Trebuchet MS"/>
              </a:rPr>
              <a:t>Домново</a:t>
            </a:r>
          </a:p>
        </p:txBody>
      </p:sp>
      <p:sp>
        <p:nvSpPr>
          <p:cNvPr id="61" name="Прямоугольник 60"/>
          <p:cNvSpPr/>
          <p:nvPr/>
        </p:nvSpPr>
        <p:spPr>
          <a:xfrm>
            <a:off x="9765792" y="2340864"/>
            <a:ext cx="621792" cy="10972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63500" indent="0"/>
            <a:r>
              <a:rPr lang="ru" sz="950" b="1">
                <a:latin typeface="Consolas"/>
              </a:rPr>
              <a:t>Нахимове</a:t>
            </a:r>
          </a:p>
        </p:txBody>
      </p:sp>
      <p:sp>
        <p:nvSpPr>
          <p:cNvPr id="62" name="Прямоугольник 61"/>
          <p:cNvSpPr/>
          <p:nvPr/>
        </p:nvSpPr>
        <p:spPr>
          <a:xfrm>
            <a:off x="9144000" y="6224016"/>
            <a:ext cx="1176528" cy="847344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41300" indent="0">
              <a:lnSpc>
                <a:spcPts val="2712"/>
              </a:lnSpc>
            </a:pPr>
            <a:r>
              <a:rPr lang="en-US" sz="1000">
                <a:solidFill>
                  <a:srgbClr val="6C879B"/>
                </a:solidFill>
                <a:latin typeface="Trebuchet MS"/>
              </a:rPr>
              <a:t>GHTE</a:t>
            </a:r>
            <a:r>
              <a:rPr lang="en-US" sz="1000" spc="350">
                <a:solidFill>
                  <a:srgbClr val="6C879B"/>
                </a:solidFill>
                <a:latin typeface="Arial Unicode MS"/>
              </a:rPr>
              <a:t>3</a:t>
            </a:r>
          </a:p>
          <a:p>
            <a:pPr marL="63500" indent="0">
              <a:lnSpc>
                <a:spcPts val="2712"/>
              </a:lnSpc>
            </a:pPr>
            <a:r>
              <a:rPr lang="ru" sz="950" b="1">
                <a:latin typeface="Trebuchet MS"/>
              </a:rPr>
              <a:t>Правдинск</a:t>
            </a:r>
          </a:p>
          <a:p>
            <a:pPr marR="63500" indent="0" algn="r">
              <a:lnSpc>
                <a:spcPts val="2712"/>
              </a:lnSpc>
            </a:pPr>
            <a:r>
              <a:rPr lang="ru" sz="800" b="1">
                <a:latin typeface="Trebuchet MS"/>
              </a:rPr>
              <a:t>Поречье</a:t>
            </a:r>
          </a:p>
        </p:txBody>
      </p:sp>
      <p:sp>
        <p:nvSpPr>
          <p:cNvPr id="63" name="Прямоугольник 62"/>
          <p:cNvSpPr/>
          <p:nvPr/>
        </p:nvSpPr>
        <p:spPr>
          <a:xfrm>
            <a:off x="10180320" y="7345680"/>
            <a:ext cx="512064" cy="103632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63500" indent="0"/>
            <a:r>
              <a:rPr lang="ru" sz="800" b="1">
                <a:latin typeface="Trebuchet MS"/>
              </a:rPr>
              <a:t>Севское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2384" cy="755904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177784" y="530352"/>
            <a:ext cx="1533144" cy="173736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12700" indent="0">
              <a:spcAft>
                <a:spcPts val="4830"/>
              </a:spcAft>
            </a:pPr>
            <a:r>
              <a:rPr lang="ru" sz="1150" dirty="0">
                <a:solidFill>
                  <a:srgbClr val="FFFFFF"/>
                </a:solidFill>
                <a:latin typeface="Trebuchet MS"/>
              </a:rPr>
              <a:t>1 - Подстанция О-52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177784" y="1530096"/>
            <a:ext cx="1661160" cy="18592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12700" indent="0">
              <a:spcBef>
                <a:spcPts val="4830"/>
              </a:spcBef>
              <a:spcAft>
                <a:spcPts val="1050"/>
              </a:spcAft>
            </a:pPr>
            <a:r>
              <a:rPr lang="ru" sz="1150">
                <a:solidFill>
                  <a:srgbClr val="FFFFFF"/>
                </a:solidFill>
                <a:latin typeface="Trebuchet MS"/>
              </a:rPr>
              <a:t>4 — Служебный корпус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177784" y="1871472"/>
            <a:ext cx="1444752" cy="179832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12700" indent="0">
              <a:spcBef>
                <a:spcPts val="1050"/>
              </a:spcBef>
              <a:spcAft>
                <a:spcPts val="1050"/>
              </a:spcAft>
            </a:pPr>
            <a:r>
              <a:rPr lang="ru" sz="1150">
                <a:solidFill>
                  <a:srgbClr val="FFFFFF"/>
                </a:solidFill>
                <a:latin typeface="Trebuchet MS"/>
              </a:rPr>
              <a:t>5 — Главный корпус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177784" y="2209800"/>
            <a:ext cx="1469136" cy="179832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12700" indent="0">
              <a:spcBef>
                <a:spcPts val="1050"/>
              </a:spcBef>
              <a:spcAft>
                <a:spcPts val="8400"/>
              </a:spcAft>
            </a:pPr>
            <a:r>
              <a:rPr lang="ru" sz="1150">
                <a:solidFill>
                  <a:srgbClr val="FFFFFF"/>
                </a:solidFill>
                <a:latin typeface="Trebuchet MS"/>
              </a:rPr>
              <a:t>6 — Бытовой корпус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177784" y="3889248"/>
            <a:ext cx="2014728" cy="179832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12700" indent="0">
              <a:spcBef>
                <a:spcPts val="8400"/>
              </a:spcBef>
            </a:pPr>
            <a:r>
              <a:rPr lang="ru" sz="1150">
                <a:solidFill>
                  <a:srgbClr val="FFFFFF"/>
                </a:solidFill>
                <a:latin typeface="Trebuchet MS"/>
              </a:rPr>
              <a:t>11 — Мазутные резервуары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25824" y="679704"/>
            <a:ext cx="2849880" cy="332232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/>
            <a:r>
              <a:rPr lang="ru" sz="2500" spc="150">
                <a:solidFill>
                  <a:srgbClr val="201D1F"/>
                </a:solidFill>
                <a:latin typeface="Trebuchet MS"/>
              </a:rPr>
              <a:t>КОММУНИКАЦИИ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408176" y="1722120"/>
            <a:ext cx="3435096" cy="225856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12700" indent="0">
              <a:spcAft>
                <a:spcPts val="1050"/>
              </a:spcAft>
            </a:pPr>
            <a:r>
              <a:rPr lang="ru" sz="1500" b="1">
                <a:solidFill>
                  <a:srgbClr val="029736"/>
                </a:solidFill>
                <a:latin typeface="Trebuchet MS"/>
              </a:rPr>
              <a:t>Электроснабжение</a:t>
            </a:r>
          </a:p>
          <a:p>
            <a:pPr marL="12700" marR="12700" indent="0">
              <a:lnSpc>
                <a:spcPts val="1680"/>
              </a:lnSpc>
              <a:spcAft>
                <a:spcPts val="1050"/>
              </a:spcAft>
            </a:pPr>
            <a:r>
              <a:rPr lang="ru" sz="1200" b="1">
                <a:solidFill>
                  <a:srgbClr val="201D1F"/>
                </a:solidFill>
                <a:latin typeface="Trebuchet MS"/>
              </a:rPr>
              <a:t>Подстанция АО «Янтарьэнерго» ПС О-52, подведённые сети ВЛ 60 и110 кВ</a:t>
            </a:r>
          </a:p>
          <a:p>
            <a:pPr marL="12700" marR="12700" indent="0">
              <a:lnSpc>
                <a:spcPts val="1656"/>
              </a:lnSpc>
              <a:spcAft>
                <a:spcPts val="1050"/>
              </a:spcAft>
            </a:pPr>
            <a:r>
              <a:rPr lang="ru" sz="1200" b="1" dirty="0">
                <a:solidFill>
                  <a:srgbClr val="201D1F"/>
                </a:solidFill>
                <a:latin typeface="Trebuchet MS"/>
              </a:rPr>
              <a:t>Существующая разводка электрической сети для подключения нагрузки 5 МВт</a:t>
            </a:r>
          </a:p>
          <a:p>
            <a:pPr marL="12700" marR="12700" indent="0">
              <a:lnSpc>
                <a:spcPts val="1680"/>
              </a:lnSpc>
              <a:spcAft>
                <a:spcPts val="3150"/>
              </a:spcAft>
            </a:pPr>
            <a:r>
              <a:rPr lang="ru" sz="1200" b="1" dirty="0">
                <a:solidFill>
                  <a:srgbClr val="201D1F"/>
                </a:solidFill>
                <a:latin typeface="Trebuchet MS"/>
              </a:rPr>
              <a:t>Возможность дополнительного подключения электрической нагрузки с увеличением мощности до 20 МВт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408176" y="4572000"/>
            <a:ext cx="2700528" cy="966216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12700" indent="0">
              <a:spcBef>
                <a:spcPts val="3150"/>
              </a:spcBef>
              <a:spcAft>
                <a:spcPts val="1050"/>
              </a:spcAft>
            </a:pPr>
            <a:r>
              <a:rPr lang="ru" sz="1500" b="1" dirty="0">
                <a:solidFill>
                  <a:srgbClr val="029736"/>
                </a:solidFill>
                <a:latin typeface="Trebuchet MS"/>
              </a:rPr>
              <a:t>Газоснабжение</a:t>
            </a:r>
          </a:p>
          <a:p>
            <a:pPr marL="12700" marR="40132" indent="0" algn="just">
              <a:lnSpc>
                <a:spcPts val="1680"/>
              </a:lnSpc>
            </a:pPr>
            <a:r>
              <a:rPr lang="ru" sz="1200" b="1" dirty="0">
                <a:solidFill>
                  <a:srgbClr val="201D1F"/>
                </a:solidFill>
                <a:latin typeface="Trebuchet MS"/>
              </a:rPr>
              <a:t>газопровод высокого давления подведен к границе земельного участка (6 кгс/см</a:t>
            </a:r>
            <a:r>
              <a:rPr lang="ru" sz="1200" b="1" baseline="30000" dirty="0">
                <a:solidFill>
                  <a:srgbClr val="201D1F"/>
                </a:solidFill>
                <a:latin typeface="Trebuchet MS"/>
              </a:rPr>
              <a:t>2</a:t>
            </a:r>
            <a:r>
              <a:rPr lang="ru" sz="1200" b="1" dirty="0">
                <a:solidFill>
                  <a:srgbClr val="201D1F"/>
                </a:solidFill>
                <a:latin typeface="Trebuchet MS"/>
              </a:rPr>
              <a:t>, </a:t>
            </a:r>
            <a:r>
              <a:rPr lang="en-US" sz="1200" b="1" dirty="0">
                <a:solidFill>
                  <a:srgbClr val="201D1F"/>
                </a:solidFill>
                <a:latin typeface="Trebuchet MS"/>
              </a:rPr>
              <a:t>D </a:t>
            </a:r>
            <a:r>
              <a:rPr lang="ru" sz="1200" b="1" dirty="0">
                <a:solidFill>
                  <a:srgbClr val="201D1F"/>
                </a:solidFill>
                <a:latin typeface="Trebuchet MS"/>
              </a:rPr>
              <a:t>= 355 мм)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900928" y="1722120"/>
            <a:ext cx="3297936" cy="359968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12700" indent="0" algn="just">
              <a:spcAft>
                <a:spcPts val="1050"/>
              </a:spcAft>
            </a:pPr>
            <a:r>
              <a:rPr lang="ru" sz="1500" b="1">
                <a:solidFill>
                  <a:srgbClr val="029736"/>
                </a:solidFill>
                <a:latin typeface="Trebuchet MS"/>
              </a:rPr>
              <a:t>Водоснабжение и водоотведение</a:t>
            </a:r>
          </a:p>
          <a:p>
            <a:pPr marL="12700" indent="0">
              <a:lnSpc>
                <a:spcPts val="1680"/>
              </a:lnSpc>
            </a:pPr>
            <a:r>
              <a:rPr lang="ru" sz="1200" b="1">
                <a:solidFill>
                  <a:srgbClr val="201D1F"/>
                </a:solidFill>
                <a:latin typeface="Trebuchet MS"/>
              </a:rPr>
              <a:t>подключение к городским сетям водоснабжения и водоотведения,</a:t>
            </a:r>
          </a:p>
          <a:p>
            <a:pPr marL="12700" indent="0">
              <a:lnSpc>
                <a:spcPts val="1680"/>
              </a:lnSpc>
              <a:spcAft>
                <a:spcPts val="3150"/>
              </a:spcAft>
            </a:pPr>
            <a:r>
              <a:rPr lang="ru" sz="1200" b="1">
                <a:solidFill>
                  <a:srgbClr val="201D1F"/>
                </a:solidFill>
                <a:latin typeface="Trebuchet MS"/>
              </a:rPr>
              <a:t>5 собственных артезианских скважин</a:t>
            </a:r>
          </a:p>
          <a:p>
            <a:pPr marL="12700" indent="0">
              <a:spcAft>
                <a:spcPts val="630"/>
              </a:spcAft>
            </a:pPr>
            <a:r>
              <a:rPr lang="ru" sz="1500" b="1">
                <a:solidFill>
                  <a:srgbClr val="029736"/>
                </a:solidFill>
                <a:latin typeface="Trebuchet MS"/>
              </a:rPr>
              <a:t>Теплоснабжение</a:t>
            </a:r>
          </a:p>
          <a:p>
            <a:pPr marL="12700" indent="0">
              <a:lnSpc>
                <a:spcPts val="1656"/>
              </a:lnSpc>
              <a:spcAft>
                <a:spcPts val="3150"/>
              </a:spcAft>
            </a:pPr>
            <a:r>
              <a:rPr lang="ru" sz="1200" b="1">
                <a:solidFill>
                  <a:srgbClr val="201D1F"/>
                </a:solidFill>
                <a:latin typeface="Trebuchet MS"/>
              </a:rPr>
              <a:t>расстояние до трубопровода теплоснабжения составляет 100 м</a:t>
            </a:r>
          </a:p>
          <a:p>
            <a:pPr marL="12700" indent="0">
              <a:spcAft>
                <a:spcPts val="630"/>
              </a:spcAft>
            </a:pPr>
            <a:r>
              <a:rPr lang="ru" sz="1500" b="1">
                <a:solidFill>
                  <a:srgbClr val="029736"/>
                </a:solidFill>
                <a:latin typeface="Trebuchet MS"/>
              </a:rPr>
              <a:t>Связь</a:t>
            </a:r>
          </a:p>
          <a:p>
            <a:pPr marL="12700" indent="0">
              <a:lnSpc>
                <a:spcPts val="1680"/>
              </a:lnSpc>
            </a:pPr>
            <a:r>
              <a:rPr lang="ru" sz="1200" b="1">
                <a:solidFill>
                  <a:srgbClr val="201D1F"/>
                </a:solidFill>
                <a:latin typeface="Trebuchet MS"/>
              </a:rPr>
              <a:t>АТС Светлого, Интернет, сотовая связь от МТС, Билайн, Мегафон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36064" y="679704"/>
            <a:ext cx="3511296" cy="332232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/>
            <a:r>
              <a:rPr lang="ru" sz="2500" spc="150">
                <a:solidFill>
                  <a:srgbClr val="201D1F"/>
                </a:solidFill>
                <a:latin typeface="Trebuchet MS"/>
              </a:rPr>
              <a:t>ПРОИЗВОДСТВЕННАЯ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75944" y="1445690"/>
            <a:ext cx="4450080" cy="58822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85750" indent="-285750" algn="just">
              <a:lnSpc>
                <a:spcPts val="1944"/>
              </a:lnSpc>
              <a:buFontTx/>
              <a:buChar char="-"/>
            </a:pPr>
            <a:r>
              <a:rPr lang="ru" sz="1500" b="1" dirty="0" smtClean="0">
                <a:solidFill>
                  <a:srgbClr val="201D1F"/>
                </a:solidFill>
                <a:latin typeface="Trebuchet MS"/>
              </a:rPr>
              <a:t>Крытая производственная</a:t>
            </a:r>
            <a:endParaRPr lang="ru-RU" sz="1500" b="1" dirty="0">
              <a:solidFill>
                <a:srgbClr val="201D1F"/>
              </a:solidFill>
              <a:latin typeface="Trebuchet MS"/>
            </a:endParaRPr>
          </a:p>
          <a:p>
            <a:pPr algn="just">
              <a:lnSpc>
                <a:spcPts val="1944"/>
              </a:lnSpc>
            </a:pPr>
            <a:r>
              <a:rPr lang="ru" sz="1500" b="1" dirty="0" smtClean="0">
                <a:solidFill>
                  <a:srgbClr val="201D1F"/>
                </a:solidFill>
                <a:latin typeface="Trebuchet MS"/>
              </a:rPr>
              <a:t>площадка </a:t>
            </a:r>
            <a:r>
              <a:rPr lang="ru" sz="1500" b="1" dirty="0">
                <a:solidFill>
                  <a:srgbClr val="201D1F"/>
                </a:solidFill>
                <a:latin typeface="Trebuchet MS"/>
              </a:rPr>
              <a:t>площадью 2606 м</a:t>
            </a:r>
            <a:r>
              <a:rPr lang="ru" sz="1500" b="1" baseline="30000" dirty="0">
                <a:solidFill>
                  <a:srgbClr val="201D1F"/>
                </a:solidFill>
                <a:latin typeface="Trebuchet MS"/>
              </a:rPr>
              <a:t>2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75944" y="2173224"/>
            <a:ext cx="3279240" cy="713191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944"/>
              </a:lnSpc>
            </a:pPr>
            <a:r>
              <a:rPr lang="ru" sz="1500" b="1" dirty="0" smtClean="0">
                <a:solidFill>
                  <a:srgbClr val="201D1F"/>
                </a:solidFill>
                <a:latin typeface="Trebuchet MS"/>
              </a:rPr>
              <a:t>- Мостовой </a:t>
            </a:r>
            <a:r>
              <a:rPr lang="ru" sz="1500" b="1" dirty="0">
                <a:solidFill>
                  <a:srgbClr val="201D1F"/>
                </a:solidFill>
                <a:latin typeface="Trebuchet MS"/>
              </a:rPr>
              <a:t>электрический кран    </a:t>
            </a:r>
            <a:r>
              <a:rPr lang="ru" sz="1500" b="1" dirty="0" smtClean="0">
                <a:solidFill>
                  <a:srgbClr val="201D1F"/>
                </a:solidFill>
                <a:latin typeface="Trebuchet MS"/>
              </a:rPr>
              <a:t>грузоподъемностью </a:t>
            </a:r>
            <a:r>
              <a:rPr lang="ru" sz="1500" b="1" dirty="0">
                <a:solidFill>
                  <a:srgbClr val="201D1F"/>
                </a:solidFill>
                <a:latin typeface="Trebuchet MS"/>
              </a:rPr>
              <a:t>60 тонн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75944" y="3025722"/>
            <a:ext cx="4450080" cy="55223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85750" indent="-285750" algn="just">
              <a:lnSpc>
                <a:spcPts val="1896"/>
              </a:lnSpc>
              <a:buFontTx/>
              <a:buChar char="-"/>
            </a:pPr>
            <a:r>
              <a:rPr lang="ru" sz="1500" b="1" dirty="0" smtClean="0">
                <a:solidFill>
                  <a:srgbClr val="201D1F"/>
                </a:solidFill>
                <a:latin typeface="Trebuchet MS"/>
              </a:rPr>
              <a:t>Склад </a:t>
            </a:r>
            <a:r>
              <a:rPr lang="ru" sz="1500" b="1" dirty="0">
                <a:solidFill>
                  <a:srgbClr val="201D1F"/>
                </a:solidFill>
                <a:latin typeface="Trebuchet MS"/>
              </a:rPr>
              <a:t>для нефтепродуктов,    </a:t>
            </a:r>
            <a:endParaRPr lang="ru" sz="1500" b="1" dirty="0" smtClean="0">
              <a:solidFill>
                <a:srgbClr val="201D1F"/>
              </a:solidFill>
              <a:latin typeface="Trebuchet MS"/>
            </a:endParaRPr>
          </a:p>
          <a:p>
            <a:pPr algn="just">
              <a:lnSpc>
                <a:spcPts val="1896"/>
              </a:lnSpc>
            </a:pPr>
            <a:r>
              <a:rPr lang="ru" sz="1500" b="1" dirty="0">
                <a:solidFill>
                  <a:srgbClr val="201D1F"/>
                </a:solidFill>
                <a:latin typeface="Trebuchet MS"/>
              </a:rPr>
              <a:t> </a:t>
            </a:r>
            <a:r>
              <a:rPr lang="ru" sz="1500" b="1" dirty="0" smtClean="0">
                <a:solidFill>
                  <a:srgbClr val="201D1F"/>
                </a:solidFill>
                <a:latin typeface="Trebuchet MS"/>
              </a:rPr>
              <a:t>4 </a:t>
            </a:r>
            <a:r>
              <a:rPr lang="ru" sz="1500" b="1" dirty="0">
                <a:solidFill>
                  <a:srgbClr val="201D1F"/>
                </a:solidFill>
                <a:latin typeface="Trebuchet MS"/>
              </a:rPr>
              <a:t>резервуара по 5000 м</a:t>
            </a:r>
            <a:r>
              <a:rPr lang="ru" sz="1500" b="1" baseline="30000" dirty="0">
                <a:solidFill>
                  <a:srgbClr val="201D1F"/>
                </a:solidFill>
                <a:latin typeface="Trebuchet MS"/>
              </a:rPr>
              <a:t>3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75944" y="3850810"/>
            <a:ext cx="4450080" cy="612655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872"/>
              </a:lnSpc>
            </a:pPr>
            <a:r>
              <a:rPr lang="ru" sz="1500" b="1" dirty="0" smtClean="0">
                <a:solidFill>
                  <a:srgbClr val="201D1F"/>
                </a:solidFill>
                <a:latin typeface="Trebuchet MS"/>
              </a:rPr>
              <a:t>- </a:t>
            </a:r>
            <a:r>
              <a:rPr lang="ru" sz="1500" b="1" dirty="0">
                <a:solidFill>
                  <a:srgbClr val="201D1F"/>
                </a:solidFill>
                <a:latin typeface="Trebuchet MS"/>
              </a:rPr>
              <a:t>Действующие   </a:t>
            </a:r>
            <a:r>
              <a:rPr lang="ru" sz="1500" b="1" dirty="0" smtClean="0">
                <a:solidFill>
                  <a:srgbClr val="201D1F"/>
                </a:solidFill>
                <a:latin typeface="Trebuchet MS"/>
              </a:rPr>
              <a:t>складские </a:t>
            </a:r>
            <a:r>
              <a:rPr lang="ru" sz="1500" b="1" dirty="0">
                <a:solidFill>
                  <a:srgbClr val="201D1F"/>
                </a:solidFill>
                <a:latin typeface="Trebuchet MS"/>
              </a:rPr>
              <a:t>помещения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93422" y="5832803"/>
            <a:ext cx="4093636" cy="656502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85750" indent="-285750" algn="just">
              <a:lnSpc>
                <a:spcPts val="1920"/>
              </a:lnSpc>
              <a:buFontTx/>
              <a:buChar char="-"/>
            </a:pPr>
            <a:r>
              <a:rPr lang="ru-RU" sz="1500" b="1" dirty="0" smtClean="0">
                <a:solidFill>
                  <a:srgbClr val="201D1F"/>
                </a:solidFill>
                <a:latin typeface="Trebuchet MS"/>
              </a:rPr>
              <a:t>Морской судоходный канал. Собственная причальная стенка (длина 335м, проектные глубины 6,8 м к </a:t>
            </a:r>
            <a:r>
              <a:rPr lang="ru-RU" sz="1500" b="1" dirty="0" err="1" smtClean="0">
                <a:solidFill>
                  <a:srgbClr val="201D1F"/>
                </a:solidFill>
                <a:latin typeface="Trebuchet MS"/>
              </a:rPr>
              <a:t>форватеру</a:t>
            </a:r>
            <a:r>
              <a:rPr lang="ru-RU" sz="1500" b="1" dirty="0" smtClean="0">
                <a:solidFill>
                  <a:srgbClr val="201D1F"/>
                </a:solidFill>
                <a:latin typeface="Trebuchet MS"/>
              </a:rPr>
              <a:t> - до 10 м, разворотный круг) </a:t>
            </a:r>
            <a:endParaRPr lang="ru" sz="1500" b="1" dirty="0">
              <a:solidFill>
                <a:srgbClr val="201D1F"/>
              </a:solidFill>
              <a:latin typeface="Trebuchet M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666232" y="673608"/>
            <a:ext cx="3449488" cy="2895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63500" indent="0"/>
            <a:r>
              <a:rPr lang="ru" sz="2500" spc="150" dirty="0" smtClean="0">
                <a:solidFill>
                  <a:srgbClr val="201D1F"/>
                </a:solidFill>
                <a:latin typeface="Trebuchet MS"/>
              </a:rPr>
              <a:t>ИНФРАСТРУКТУРА</a:t>
            </a:r>
            <a:endParaRPr lang="ru" sz="2500" spc="150" dirty="0">
              <a:solidFill>
                <a:srgbClr val="201D1F"/>
              </a:solidFill>
              <a:latin typeface="Trebuchet M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718048" y="1445690"/>
            <a:ext cx="4081272" cy="727534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920"/>
              </a:lnSpc>
            </a:pPr>
            <a:r>
              <a:rPr lang="ru" sz="1500" b="1" dirty="0" smtClean="0">
                <a:solidFill>
                  <a:srgbClr val="201D1F"/>
                </a:solidFill>
                <a:latin typeface="Trebuchet MS"/>
              </a:rPr>
              <a:t>- 2 железнодорожных пути 300 м и 1,8 км до станции ж/д «Балтийский лес»</a:t>
            </a:r>
            <a:endParaRPr lang="ru" sz="1500" b="1" dirty="0">
              <a:solidFill>
                <a:srgbClr val="201D1F"/>
              </a:solidFill>
              <a:latin typeface="Trebuchet M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724143" y="2142114"/>
            <a:ext cx="3555323" cy="792642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R="38100" algn="just">
              <a:lnSpc>
                <a:spcPts val="1896"/>
              </a:lnSpc>
            </a:pPr>
            <a:r>
              <a:rPr lang="ru" sz="1500" b="1" dirty="0">
                <a:solidFill>
                  <a:srgbClr val="201D1F"/>
                </a:solidFill>
                <a:latin typeface="Trebuchet MS"/>
              </a:rPr>
              <a:t>-Двухпутная сливная эстакада, для обслуживания железнодорожных цистерн</a:t>
            </a:r>
          </a:p>
          <a:p>
            <a:pPr marR="38100" indent="0" algn="just">
              <a:lnSpc>
                <a:spcPts val="1896"/>
              </a:lnSpc>
            </a:pPr>
            <a:endParaRPr lang="ru" sz="1500" b="1" dirty="0">
              <a:solidFill>
                <a:srgbClr val="201D1F"/>
              </a:solidFill>
              <a:latin typeface="Trebuchet M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724143" y="3332033"/>
            <a:ext cx="3919477" cy="563311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85750" indent="-285750" algn="just">
              <a:lnSpc>
                <a:spcPts val="1944"/>
              </a:lnSpc>
              <a:buFontTx/>
              <a:buChar char="-"/>
            </a:pPr>
            <a:r>
              <a:rPr lang="ru" sz="1500" b="1" dirty="0" smtClean="0">
                <a:solidFill>
                  <a:srgbClr val="201D1F"/>
                </a:solidFill>
                <a:latin typeface="Trebuchet MS"/>
              </a:rPr>
              <a:t>Санитарно-бытовые </a:t>
            </a:r>
            <a:r>
              <a:rPr lang="ru" sz="1500" b="1" dirty="0">
                <a:solidFill>
                  <a:srgbClr val="201D1F"/>
                </a:solidFill>
                <a:latin typeface="Trebuchet MS"/>
              </a:rPr>
              <a:t>помещения на </a:t>
            </a:r>
            <a:endParaRPr lang="ru" sz="1500" b="1" dirty="0" smtClean="0">
              <a:solidFill>
                <a:srgbClr val="201D1F"/>
              </a:solidFill>
              <a:latin typeface="Trebuchet MS"/>
            </a:endParaRPr>
          </a:p>
          <a:p>
            <a:pPr algn="just">
              <a:lnSpc>
                <a:spcPts val="1944"/>
              </a:lnSpc>
            </a:pPr>
            <a:r>
              <a:rPr lang="ru" sz="1500" b="1" dirty="0" smtClean="0">
                <a:solidFill>
                  <a:srgbClr val="201D1F"/>
                </a:solidFill>
                <a:latin typeface="Trebuchet MS"/>
              </a:rPr>
              <a:t>150-200 </a:t>
            </a:r>
            <a:r>
              <a:rPr lang="ru" sz="1500" b="1" dirty="0">
                <a:solidFill>
                  <a:srgbClr val="201D1F"/>
                </a:solidFill>
                <a:latin typeface="Trebuchet MS"/>
              </a:rPr>
              <a:t>работников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671479" y="4144811"/>
            <a:ext cx="3383783" cy="509047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spcAft>
                <a:spcPts val="630"/>
              </a:spcAft>
            </a:pPr>
            <a:r>
              <a:rPr lang="ru" sz="1500" b="1" dirty="0" smtClean="0">
                <a:solidFill>
                  <a:srgbClr val="201D1F"/>
                </a:solidFill>
                <a:latin typeface="Trebuchet MS"/>
              </a:rPr>
              <a:t>- Офисно-административные</a:t>
            </a:r>
            <a:endParaRPr lang="ru" sz="1500" b="1" dirty="0">
              <a:solidFill>
                <a:srgbClr val="201D1F"/>
              </a:solidFill>
              <a:latin typeface="Trebuchet MS"/>
            </a:endParaRPr>
          </a:p>
          <a:p>
            <a:pPr indent="0"/>
            <a:r>
              <a:rPr lang="ru" sz="1500" b="1" dirty="0">
                <a:solidFill>
                  <a:srgbClr val="201D1F"/>
                </a:solidFill>
                <a:latin typeface="Trebuchet MS"/>
              </a:rPr>
              <a:t>помещения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721095" y="4957589"/>
            <a:ext cx="3733989" cy="571483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920"/>
              </a:lnSpc>
            </a:pPr>
            <a:r>
              <a:rPr lang="ru" sz="1500" b="1" dirty="0" smtClean="0">
                <a:solidFill>
                  <a:srgbClr val="201D1F"/>
                </a:solidFill>
                <a:latin typeface="Trebuchet MS"/>
              </a:rPr>
              <a:t>- 2 </a:t>
            </a:r>
            <a:r>
              <a:rPr lang="ru" sz="1500" b="1" dirty="0">
                <a:solidFill>
                  <a:srgbClr val="201D1F"/>
                </a:solidFill>
                <a:latin typeface="Trebuchet MS"/>
              </a:rPr>
              <a:t>стендера УАТ-250, для </a:t>
            </a:r>
            <a:r>
              <a:rPr lang="ru" sz="1500" b="1" dirty="0" smtClean="0">
                <a:solidFill>
                  <a:srgbClr val="201D1F"/>
                </a:solidFill>
                <a:latin typeface="Trebuchet MS"/>
              </a:rPr>
              <a:t>слива/ налива </a:t>
            </a:r>
            <a:r>
              <a:rPr lang="ru" sz="1500" b="1" dirty="0">
                <a:solidFill>
                  <a:srgbClr val="201D1F"/>
                </a:solidFill>
                <a:latin typeface="Trebuchet MS"/>
              </a:rPr>
              <a:t>нефтепродуктов из/в танкеры</a:t>
            </a:r>
          </a:p>
        </p:txBody>
      </p:sp>
      <p:sp>
        <p:nvSpPr>
          <p:cNvPr id="15" name="Прямоугольник 14"/>
          <p:cNvSpPr/>
          <p:nvPr/>
        </p:nvSpPr>
        <p:spPr>
          <a:xfrm rot="10800000" flipV="1">
            <a:off x="993421" y="4673730"/>
            <a:ext cx="3680178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ts val="1920"/>
              </a:lnSpc>
              <a:buFontTx/>
              <a:buChar char="-"/>
            </a:pPr>
            <a:r>
              <a:rPr lang="ru" sz="1500" b="1" dirty="0">
                <a:solidFill>
                  <a:srgbClr val="201D1F"/>
                </a:solidFill>
                <a:latin typeface="Trebuchet MS"/>
              </a:rPr>
              <a:t>Производственные помещения    </a:t>
            </a:r>
            <a:endParaRPr lang="ru-RU" sz="1500" b="1" dirty="0">
              <a:solidFill>
                <a:srgbClr val="201D1F"/>
              </a:solidFill>
              <a:latin typeface="Trebuchet MS"/>
            </a:endParaRPr>
          </a:p>
          <a:p>
            <a:pPr algn="just">
              <a:lnSpc>
                <a:spcPts val="1920"/>
              </a:lnSpc>
            </a:pPr>
            <a:r>
              <a:rPr lang="ru" sz="1500" b="1" dirty="0">
                <a:solidFill>
                  <a:srgbClr val="201D1F"/>
                </a:solidFill>
                <a:latin typeface="Trebuchet MS"/>
              </a:rPr>
              <a:t>для механических мастерских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5718048" y="5832803"/>
            <a:ext cx="4712398" cy="1066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ts val="1920"/>
              </a:lnSpc>
              <a:buFontTx/>
              <a:buChar char="-"/>
            </a:pPr>
            <a:r>
              <a:rPr lang="ru-RU" sz="1500" b="1" dirty="0" smtClean="0">
                <a:solidFill>
                  <a:srgbClr val="201D1F"/>
                </a:solidFill>
                <a:latin typeface="Trebuchet MS"/>
              </a:rPr>
              <a:t>Автодорога </a:t>
            </a:r>
            <a:r>
              <a:rPr lang="ru-RU" sz="1500" b="1" dirty="0">
                <a:solidFill>
                  <a:srgbClr val="201D1F"/>
                </a:solidFill>
                <a:latin typeface="Trebuchet MS"/>
              </a:rPr>
              <a:t>Калининград – Светлый</a:t>
            </a:r>
          </a:p>
          <a:p>
            <a:pPr algn="just">
              <a:lnSpc>
                <a:spcPts val="1920"/>
              </a:lnSpc>
            </a:pPr>
            <a:r>
              <a:rPr lang="ru-RU" sz="1500" b="1" dirty="0">
                <a:solidFill>
                  <a:srgbClr val="201D1F"/>
                </a:solidFill>
                <a:latin typeface="Trebuchet MS"/>
              </a:rPr>
              <a:t>До Калининграда 20 км</a:t>
            </a:r>
          </a:p>
          <a:p>
            <a:pPr algn="just">
              <a:lnSpc>
                <a:spcPts val="1920"/>
              </a:lnSpc>
            </a:pPr>
            <a:r>
              <a:rPr lang="ru-RU" sz="1500" b="1" dirty="0">
                <a:solidFill>
                  <a:srgbClr val="201D1F"/>
                </a:solidFill>
                <a:latin typeface="Trebuchet MS"/>
              </a:rPr>
              <a:t>До основной дороги 200 м</a:t>
            </a:r>
            <a:endParaRPr lang="ru" sz="1500" b="1" dirty="0">
              <a:solidFill>
                <a:srgbClr val="201D1F"/>
              </a:solidFill>
              <a:latin typeface="Trebuchet MS"/>
            </a:endParaRPr>
          </a:p>
          <a:p>
            <a:pPr indent="0">
              <a:lnSpc>
                <a:spcPts val="1920"/>
              </a:lnSpc>
            </a:pPr>
            <a:endParaRPr lang="ru" sz="1500" b="1" dirty="0">
              <a:solidFill>
                <a:srgbClr val="201D1F"/>
              </a:solidFill>
              <a:latin typeface="Trebuchet MS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58112"/>
            <a:ext cx="10692384" cy="590092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407664" y="673608"/>
            <a:ext cx="3877056" cy="2895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5400" indent="0"/>
            <a:r>
              <a:rPr lang="ru" sz="2500" spc="100">
                <a:solidFill>
                  <a:srgbClr val="201D1F"/>
                </a:solidFill>
                <a:latin typeface="Trebuchet MS"/>
              </a:rPr>
              <a:t>ФОТОГРАФИИ ОБЪЕКТА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1805</Words>
  <Application>Microsoft Office PowerPoint</Application>
  <PresentationFormat>Произвольный</PresentationFormat>
  <Paragraphs>474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Arial Unicode MS</vt:lpstr>
      <vt:lpstr>Arial</vt:lpstr>
      <vt:lpstr>Calibri</vt:lpstr>
      <vt:lpstr>Consolas</vt:lpstr>
      <vt:lpstr>Times New Roman</vt:lpstr>
      <vt:lpstr>Trebuchet MS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Михеева Эльвира Ивановна</dc:creator>
  <cp:lastModifiedBy>Галькова Наталья Васильевна</cp:lastModifiedBy>
  <cp:revision>10</cp:revision>
  <dcterms:modified xsi:type="dcterms:W3CDTF">2017-10-27T07:55:40Z</dcterms:modified>
</cp:coreProperties>
</file>